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32"/>
  </p:notesMasterIdLst>
  <p:sldIdLst>
    <p:sldId id="350" r:id="rId5"/>
    <p:sldId id="347" r:id="rId6"/>
    <p:sldId id="337" r:id="rId7"/>
    <p:sldId id="339" r:id="rId8"/>
    <p:sldId id="344" r:id="rId9"/>
    <p:sldId id="352" r:id="rId10"/>
    <p:sldId id="371" r:id="rId11"/>
    <p:sldId id="381" r:id="rId12"/>
    <p:sldId id="270" r:id="rId13"/>
    <p:sldId id="382" r:id="rId14"/>
    <p:sldId id="383" r:id="rId15"/>
    <p:sldId id="388" r:id="rId16"/>
    <p:sldId id="387" r:id="rId17"/>
    <p:sldId id="389" r:id="rId18"/>
    <p:sldId id="397" r:id="rId19"/>
    <p:sldId id="384" r:id="rId20"/>
    <p:sldId id="385" r:id="rId21"/>
    <p:sldId id="386" r:id="rId22"/>
    <p:sldId id="390" r:id="rId23"/>
    <p:sldId id="391" r:id="rId24"/>
    <p:sldId id="392" r:id="rId25"/>
    <p:sldId id="393" r:id="rId26"/>
    <p:sldId id="398" r:id="rId27"/>
    <p:sldId id="394" r:id="rId28"/>
    <p:sldId id="395" r:id="rId29"/>
    <p:sldId id="396" r:id="rId30"/>
    <p:sldId id="345" r:id="rId31"/>
  </p:sldIdLst>
  <p:sldSz cx="20104100" cy="11309350"/>
  <p:notesSz cx="20104100" cy="1130935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7CE1"/>
    <a:srgbClr val="EF7821"/>
    <a:srgbClr val="B14EC4"/>
    <a:srgbClr val="C2D501"/>
    <a:srgbClr val="DB0532"/>
    <a:srgbClr val="FF595A"/>
    <a:srgbClr val="D39F17"/>
    <a:srgbClr val="58C0E9"/>
    <a:srgbClr val="DC0031"/>
    <a:srgbClr val="C4D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Estilo medio 1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p:restoredLeft sz="0" autoAdjust="0"/>
    <p:restoredTop sz="81356" autoAdjust="0"/>
  </p:normalViewPr>
  <p:slideViewPr>
    <p:cSldViewPr>
      <p:cViewPr varScale="1">
        <p:scale>
          <a:sx n="55" d="100"/>
          <a:sy n="55" d="100"/>
        </p:scale>
        <p:origin x="1968" y="9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71B95F-0152-4BC6-A75E-7A3E15369575}" type="doc">
      <dgm:prSet loTypeId="urn:microsoft.com/office/officeart/2005/8/layout/hList3" loCatId="list" qsTypeId="urn:microsoft.com/office/officeart/2005/8/quickstyle/3d2" qsCatId="3D" csTypeId="urn:microsoft.com/office/officeart/2005/8/colors/accent1_2" csCatId="accent1" phldr="1"/>
      <dgm:spPr/>
      <dgm:t>
        <a:bodyPr rtlCol="0"/>
        <a:lstStyle/>
        <a:p>
          <a:pPr rtl="0"/>
          <a:endParaRPr lang="en-US"/>
        </a:p>
      </dgm:t>
    </dgm:pt>
    <dgm:pt modelId="{27BF25D9-7B5C-4ACC-B04D-4AB2E0D08FE1}">
      <dgm:prSet phldrT="[Text]" custT="1"/>
      <dgm:spPr>
        <a:solidFill>
          <a:schemeClr val="accent5">
            <a:lumMod val="20000"/>
            <a:lumOff val="80000"/>
          </a:schemeClr>
        </a:solidFill>
      </dgm:spPr>
      <dgm:t>
        <a:bodyPr rtlCol="0"/>
        <a:lstStyle/>
        <a:p>
          <a:pPr rtl="0"/>
          <a:r>
            <a:rPr lang="es-ES" sz="2400" dirty="0">
              <a:solidFill>
                <a:schemeClr val="tx1"/>
              </a:solidFill>
            </a:rPr>
            <a:t>Los contenedores tienen todo lo que el software necesita para ejecutarse:</a:t>
          </a:r>
        </a:p>
      </dgm:t>
      <dgm:extLst>
        <a:ext uri="{E40237B7-FDA0-4F09-8148-C483321AD2D9}">
          <dgm14:cNvPr xmlns:dgm14="http://schemas.microsoft.com/office/drawing/2010/diagram" id="0" name="" descr="graphic that shows that containers have everything the software needs to run: libraries, system tools, code, and runtime."/>
        </a:ext>
      </dgm:extLst>
    </dgm:pt>
    <dgm:pt modelId="{A422086E-C030-4EF1-BED5-234E8E9C8B6C}" type="parTrans" cxnId="{CD80CAFF-1231-43E6-BE2C-CDED94D59598}">
      <dgm:prSet/>
      <dgm:spPr/>
      <dgm:t>
        <a:bodyPr rtlCol="0"/>
        <a:lstStyle/>
        <a:p>
          <a:pPr rtl="0"/>
          <a:endParaRPr lang="en-US" sz="1400"/>
        </a:p>
      </dgm:t>
    </dgm:pt>
    <dgm:pt modelId="{680F9842-8DE6-4FB9-9126-B45B07C28117}" type="sibTrans" cxnId="{CD80CAFF-1231-43E6-BE2C-CDED94D59598}">
      <dgm:prSet/>
      <dgm:spPr/>
      <dgm:t>
        <a:bodyPr rtlCol="0"/>
        <a:lstStyle/>
        <a:p>
          <a:pPr rtl="0"/>
          <a:endParaRPr lang="en-US" sz="1400"/>
        </a:p>
      </dgm:t>
    </dgm:pt>
    <dgm:pt modelId="{05624B2C-A004-411F-9989-C3B620BBB5F9}">
      <dgm:prSet custT="1"/>
      <dgm:spPr>
        <a:solidFill>
          <a:schemeClr val="accent4">
            <a:lumMod val="20000"/>
            <a:lumOff val="80000"/>
          </a:schemeClr>
        </a:solidFill>
      </dgm:spPr>
      <dgm:t>
        <a:bodyPr rtlCol="0"/>
        <a:lstStyle/>
        <a:p>
          <a:pPr rtl="0"/>
          <a:r>
            <a:rPr lang="es-ES" sz="1800" b="1" dirty="0">
              <a:solidFill>
                <a:schemeClr val="tx1"/>
              </a:solidFill>
            </a:rPr>
            <a:t>Bibliotecas</a:t>
          </a:r>
        </a:p>
      </dgm:t>
    </dgm:pt>
    <dgm:pt modelId="{C4A754D7-5B34-4ADA-A252-AA865038BD33}" type="parTrans" cxnId="{B821AC82-E459-4018-A56C-30A1FF7B55F2}">
      <dgm:prSet/>
      <dgm:spPr/>
      <dgm:t>
        <a:bodyPr rtlCol="0"/>
        <a:lstStyle/>
        <a:p>
          <a:pPr rtl="0"/>
          <a:endParaRPr lang="en-US" sz="1400"/>
        </a:p>
      </dgm:t>
    </dgm:pt>
    <dgm:pt modelId="{E9328BB3-92D5-4DA3-A89B-FD184A873428}" type="sibTrans" cxnId="{B821AC82-E459-4018-A56C-30A1FF7B55F2}">
      <dgm:prSet/>
      <dgm:spPr/>
      <dgm:t>
        <a:bodyPr rtlCol="0"/>
        <a:lstStyle/>
        <a:p>
          <a:pPr rtl="0"/>
          <a:endParaRPr lang="en-US" sz="1400"/>
        </a:p>
      </dgm:t>
    </dgm:pt>
    <dgm:pt modelId="{F79F8366-79E8-411C-AF5A-DA1FE7668643}">
      <dgm:prSet custT="1"/>
      <dgm:spPr>
        <a:solidFill>
          <a:schemeClr val="accent4">
            <a:lumMod val="20000"/>
            <a:lumOff val="80000"/>
          </a:schemeClr>
        </a:solidFill>
      </dgm:spPr>
      <dgm:t>
        <a:bodyPr rtlCol="0"/>
        <a:lstStyle/>
        <a:p>
          <a:pPr rtl="0"/>
          <a:r>
            <a:rPr lang="es-ES" sz="1800" b="1" dirty="0">
              <a:solidFill>
                <a:schemeClr val="tx1"/>
              </a:solidFill>
            </a:rPr>
            <a:t>Herramientas del sistema</a:t>
          </a:r>
        </a:p>
      </dgm:t>
    </dgm:pt>
    <dgm:pt modelId="{A0C61B60-0F4E-4392-9E20-6FB6D1BC8153}" type="parTrans" cxnId="{C260A626-E34D-4D66-812A-B475267D90C8}">
      <dgm:prSet/>
      <dgm:spPr/>
      <dgm:t>
        <a:bodyPr rtlCol="0"/>
        <a:lstStyle/>
        <a:p>
          <a:pPr rtl="0"/>
          <a:endParaRPr lang="en-US" sz="1400"/>
        </a:p>
      </dgm:t>
    </dgm:pt>
    <dgm:pt modelId="{FF82F6BC-C571-472B-B2DE-497292D37F06}" type="sibTrans" cxnId="{C260A626-E34D-4D66-812A-B475267D90C8}">
      <dgm:prSet/>
      <dgm:spPr/>
      <dgm:t>
        <a:bodyPr rtlCol="0"/>
        <a:lstStyle/>
        <a:p>
          <a:pPr rtl="0"/>
          <a:endParaRPr lang="en-US" sz="1400"/>
        </a:p>
      </dgm:t>
    </dgm:pt>
    <dgm:pt modelId="{779E046E-758E-46E7-848F-2E098EE13A5A}">
      <dgm:prSet custT="1"/>
      <dgm:spPr>
        <a:solidFill>
          <a:schemeClr val="accent4">
            <a:lumMod val="20000"/>
            <a:lumOff val="80000"/>
          </a:schemeClr>
        </a:solidFill>
      </dgm:spPr>
      <dgm:t>
        <a:bodyPr rtlCol="0"/>
        <a:lstStyle/>
        <a:p>
          <a:pPr rtl="0"/>
          <a:r>
            <a:rPr lang="es-ES" sz="1800" b="1" dirty="0">
              <a:solidFill>
                <a:schemeClr val="tx1"/>
              </a:solidFill>
            </a:rPr>
            <a:t>Código</a:t>
          </a:r>
        </a:p>
      </dgm:t>
    </dgm:pt>
    <dgm:pt modelId="{6F07F4BB-36C0-4643-8944-35CB4B827EFF}" type="parTrans" cxnId="{B4C7325D-9981-49FE-8F48-FB11B2B8A422}">
      <dgm:prSet/>
      <dgm:spPr/>
      <dgm:t>
        <a:bodyPr rtlCol="0"/>
        <a:lstStyle/>
        <a:p>
          <a:pPr rtl="0"/>
          <a:endParaRPr lang="en-US" sz="1400"/>
        </a:p>
      </dgm:t>
    </dgm:pt>
    <dgm:pt modelId="{5788E15F-E9E1-44BC-BB0C-31D57F81AFDA}" type="sibTrans" cxnId="{B4C7325D-9981-49FE-8F48-FB11B2B8A422}">
      <dgm:prSet/>
      <dgm:spPr/>
      <dgm:t>
        <a:bodyPr rtlCol="0"/>
        <a:lstStyle/>
        <a:p>
          <a:pPr rtl="0"/>
          <a:endParaRPr lang="en-US" sz="1400"/>
        </a:p>
      </dgm:t>
    </dgm:pt>
    <dgm:pt modelId="{77C1F93A-F086-430B-8F4E-608DA2DE2078}">
      <dgm:prSet custT="1"/>
      <dgm:spPr>
        <a:solidFill>
          <a:schemeClr val="accent4">
            <a:lumMod val="20000"/>
            <a:lumOff val="80000"/>
          </a:schemeClr>
        </a:solidFill>
      </dgm:spPr>
      <dgm:t>
        <a:bodyPr rtlCol="0"/>
        <a:lstStyle/>
        <a:p>
          <a:pPr rtl="0"/>
          <a:r>
            <a:rPr lang="es-ES" sz="1800" b="1" dirty="0">
              <a:solidFill>
                <a:schemeClr val="tx1"/>
              </a:solidFill>
            </a:rPr>
            <a:t>Tiempo de ejecución</a:t>
          </a:r>
        </a:p>
      </dgm:t>
    </dgm:pt>
    <dgm:pt modelId="{460F18F5-5F2E-40C5-9268-D4D6BE0717E0}" type="parTrans" cxnId="{016971A2-EC23-4E96-B52A-CE366620F211}">
      <dgm:prSet/>
      <dgm:spPr/>
      <dgm:t>
        <a:bodyPr rtlCol="0"/>
        <a:lstStyle/>
        <a:p>
          <a:pPr rtl="0"/>
          <a:endParaRPr lang="en-US" sz="1400"/>
        </a:p>
      </dgm:t>
    </dgm:pt>
    <dgm:pt modelId="{BAB575AB-C0CA-4325-821F-38FDA42E62F1}" type="sibTrans" cxnId="{016971A2-EC23-4E96-B52A-CE366620F211}">
      <dgm:prSet/>
      <dgm:spPr/>
      <dgm:t>
        <a:bodyPr rtlCol="0"/>
        <a:lstStyle/>
        <a:p>
          <a:pPr rtl="0"/>
          <a:endParaRPr lang="en-US" sz="1400"/>
        </a:p>
      </dgm:t>
    </dgm:pt>
    <dgm:pt modelId="{CF54AEB1-99FE-4305-B577-D86CF943BDD9}" type="pres">
      <dgm:prSet presAssocID="{1371B95F-0152-4BC6-A75E-7A3E15369575}" presName="composite" presStyleCnt="0">
        <dgm:presLayoutVars>
          <dgm:chMax val="1"/>
          <dgm:dir/>
          <dgm:resizeHandles val="exact"/>
        </dgm:presLayoutVars>
      </dgm:prSet>
      <dgm:spPr/>
    </dgm:pt>
    <dgm:pt modelId="{C7095A9B-2C84-4482-81A9-78BCFFB45E97}" type="pres">
      <dgm:prSet presAssocID="{27BF25D9-7B5C-4ACC-B04D-4AB2E0D08FE1}" presName="roof" presStyleLbl="dkBgShp" presStyleIdx="0" presStyleCnt="2" custLinFactNeighborX="2439" custLinFactNeighborY="737"/>
      <dgm:spPr/>
    </dgm:pt>
    <dgm:pt modelId="{73AB559A-31D1-487F-8D33-BA0DE3EE6C6A}" type="pres">
      <dgm:prSet presAssocID="{27BF25D9-7B5C-4ACC-B04D-4AB2E0D08FE1}" presName="pillars" presStyleCnt="0"/>
      <dgm:spPr/>
    </dgm:pt>
    <dgm:pt modelId="{2F54EFDB-08C2-417E-BFFC-8493C9EE257C}" type="pres">
      <dgm:prSet presAssocID="{27BF25D9-7B5C-4ACC-B04D-4AB2E0D08FE1}" presName="pillar1" presStyleLbl="node1" presStyleIdx="0" presStyleCnt="4">
        <dgm:presLayoutVars>
          <dgm:bulletEnabled val="1"/>
        </dgm:presLayoutVars>
      </dgm:prSet>
      <dgm:spPr/>
    </dgm:pt>
    <dgm:pt modelId="{401A43B2-E82F-413C-BF15-1385C2210D64}" type="pres">
      <dgm:prSet presAssocID="{F79F8366-79E8-411C-AF5A-DA1FE7668643}" presName="pillarX" presStyleLbl="node1" presStyleIdx="1" presStyleCnt="4">
        <dgm:presLayoutVars>
          <dgm:bulletEnabled val="1"/>
        </dgm:presLayoutVars>
      </dgm:prSet>
      <dgm:spPr/>
    </dgm:pt>
    <dgm:pt modelId="{D89256C5-3A58-4C60-9D7B-FF3764429843}" type="pres">
      <dgm:prSet presAssocID="{779E046E-758E-46E7-848F-2E098EE13A5A}" presName="pillarX" presStyleLbl="node1" presStyleIdx="2" presStyleCnt="4">
        <dgm:presLayoutVars>
          <dgm:bulletEnabled val="1"/>
        </dgm:presLayoutVars>
      </dgm:prSet>
      <dgm:spPr/>
    </dgm:pt>
    <dgm:pt modelId="{931F69F0-1FCB-4930-B374-FB82476EBE48}" type="pres">
      <dgm:prSet presAssocID="{77C1F93A-F086-430B-8F4E-608DA2DE2078}" presName="pillarX" presStyleLbl="node1" presStyleIdx="3" presStyleCnt="4">
        <dgm:presLayoutVars>
          <dgm:bulletEnabled val="1"/>
        </dgm:presLayoutVars>
      </dgm:prSet>
      <dgm:spPr/>
    </dgm:pt>
    <dgm:pt modelId="{9F93B5F7-2B16-4606-B88C-2390E7611E4B}" type="pres">
      <dgm:prSet presAssocID="{27BF25D9-7B5C-4ACC-B04D-4AB2E0D08FE1}" presName="base" presStyleLbl="dkBgShp" presStyleIdx="1" presStyleCnt="2"/>
      <dgm:spPr>
        <a:solidFill>
          <a:schemeClr val="accent5">
            <a:lumMod val="20000"/>
            <a:lumOff val="80000"/>
          </a:schemeClr>
        </a:solidFill>
      </dgm:spPr>
    </dgm:pt>
  </dgm:ptLst>
  <dgm:cxnLst>
    <dgm:cxn modelId="{AB0A6816-95EC-4497-B150-F4809F1A3425}" type="presOf" srcId="{77C1F93A-F086-430B-8F4E-608DA2DE2078}" destId="{931F69F0-1FCB-4930-B374-FB82476EBE48}" srcOrd="0" destOrd="0" presId="urn:microsoft.com/office/officeart/2005/8/layout/hList3"/>
    <dgm:cxn modelId="{6942AC19-F324-498E-96AB-BE02DCF385F2}" type="presOf" srcId="{1371B95F-0152-4BC6-A75E-7A3E15369575}" destId="{CF54AEB1-99FE-4305-B577-D86CF943BDD9}" srcOrd="0" destOrd="0" presId="urn:microsoft.com/office/officeart/2005/8/layout/hList3"/>
    <dgm:cxn modelId="{C260A626-E34D-4D66-812A-B475267D90C8}" srcId="{27BF25D9-7B5C-4ACC-B04D-4AB2E0D08FE1}" destId="{F79F8366-79E8-411C-AF5A-DA1FE7668643}" srcOrd="1" destOrd="0" parTransId="{A0C61B60-0F4E-4392-9E20-6FB6D1BC8153}" sibTransId="{FF82F6BC-C571-472B-B2DE-497292D37F06}"/>
    <dgm:cxn modelId="{B4C7325D-9981-49FE-8F48-FB11B2B8A422}" srcId="{27BF25D9-7B5C-4ACC-B04D-4AB2E0D08FE1}" destId="{779E046E-758E-46E7-848F-2E098EE13A5A}" srcOrd="2" destOrd="0" parTransId="{6F07F4BB-36C0-4643-8944-35CB4B827EFF}" sibTransId="{5788E15F-E9E1-44BC-BB0C-31D57F81AFDA}"/>
    <dgm:cxn modelId="{0920B762-38EB-4204-AB49-F31783602D5A}" type="presOf" srcId="{779E046E-758E-46E7-848F-2E098EE13A5A}" destId="{D89256C5-3A58-4C60-9D7B-FF3764429843}" srcOrd="0" destOrd="0" presId="urn:microsoft.com/office/officeart/2005/8/layout/hList3"/>
    <dgm:cxn modelId="{B821AC82-E459-4018-A56C-30A1FF7B55F2}" srcId="{27BF25D9-7B5C-4ACC-B04D-4AB2E0D08FE1}" destId="{05624B2C-A004-411F-9989-C3B620BBB5F9}" srcOrd="0" destOrd="0" parTransId="{C4A754D7-5B34-4ADA-A252-AA865038BD33}" sibTransId="{E9328BB3-92D5-4DA3-A89B-FD184A873428}"/>
    <dgm:cxn modelId="{016971A2-EC23-4E96-B52A-CE366620F211}" srcId="{27BF25D9-7B5C-4ACC-B04D-4AB2E0D08FE1}" destId="{77C1F93A-F086-430B-8F4E-608DA2DE2078}" srcOrd="3" destOrd="0" parTransId="{460F18F5-5F2E-40C5-9268-D4D6BE0717E0}" sibTransId="{BAB575AB-C0CA-4325-821F-38FDA42E62F1}"/>
    <dgm:cxn modelId="{92B92AB3-8578-4C91-AD3A-B6B20185794E}" type="presOf" srcId="{F79F8366-79E8-411C-AF5A-DA1FE7668643}" destId="{401A43B2-E82F-413C-BF15-1385C2210D64}" srcOrd="0" destOrd="0" presId="urn:microsoft.com/office/officeart/2005/8/layout/hList3"/>
    <dgm:cxn modelId="{FE7CC4C8-C123-4B3A-8721-159A2E7C6887}" type="presOf" srcId="{05624B2C-A004-411F-9989-C3B620BBB5F9}" destId="{2F54EFDB-08C2-417E-BFFC-8493C9EE257C}" srcOrd="0" destOrd="0" presId="urn:microsoft.com/office/officeart/2005/8/layout/hList3"/>
    <dgm:cxn modelId="{203D7DED-E3FF-400C-8772-C59A88C1671B}" type="presOf" srcId="{27BF25D9-7B5C-4ACC-B04D-4AB2E0D08FE1}" destId="{C7095A9B-2C84-4482-81A9-78BCFFB45E97}" srcOrd="0" destOrd="0" presId="urn:microsoft.com/office/officeart/2005/8/layout/hList3"/>
    <dgm:cxn modelId="{CD80CAFF-1231-43E6-BE2C-CDED94D59598}" srcId="{1371B95F-0152-4BC6-A75E-7A3E15369575}" destId="{27BF25D9-7B5C-4ACC-B04D-4AB2E0D08FE1}" srcOrd="0" destOrd="0" parTransId="{A422086E-C030-4EF1-BED5-234E8E9C8B6C}" sibTransId="{680F9842-8DE6-4FB9-9126-B45B07C28117}"/>
    <dgm:cxn modelId="{D20AD85D-C399-4CAC-94CA-B883DA6D7A21}" type="presParOf" srcId="{CF54AEB1-99FE-4305-B577-D86CF943BDD9}" destId="{C7095A9B-2C84-4482-81A9-78BCFFB45E97}" srcOrd="0" destOrd="0" presId="urn:microsoft.com/office/officeart/2005/8/layout/hList3"/>
    <dgm:cxn modelId="{CE9CB76D-46C7-4E33-907B-E574A4D61266}" type="presParOf" srcId="{CF54AEB1-99FE-4305-B577-D86CF943BDD9}" destId="{73AB559A-31D1-487F-8D33-BA0DE3EE6C6A}" srcOrd="1" destOrd="0" presId="urn:microsoft.com/office/officeart/2005/8/layout/hList3"/>
    <dgm:cxn modelId="{B1FE3A26-8786-4DDA-A90D-F713AB12CFE0}" type="presParOf" srcId="{73AB559A-31D1-487F-8D33-BA0DE3EE6C6A}" destId="{2F54EFDB-08C2-417E-BFFC-8493C9EE257C}" srcOrd="0" destOrd="0" presId="urn:microsoft.com/office/officeart/2005/8/layout/hList3"/>
    <dgm:cxn modelId="{853E1D3D-14DE-4BFE-AB17-B152632DE1DD}" type="presParOf" srcId="{73AB559A-31D1-487F-8D33-BA0DE3EE6C6A}" destId="{401A43B2-E82F-413C-BF15-1385C2210D64}" srcOrd="1" destOrd="0" presId="urn:microsoft.com/office/officeart/2005/8/layout/hList3"/>
    <dgm:cxn modelId="{C75C1F1B-F062-46D3-9FAE-F611E221750B}" type="presParOf" srcId="{73AB559A-31D1-487F-8D33-BA0DE3EE6C6A}" destId="{D89256C5-3A58-4C60-9D7B-FF3764429843}" srcOrd="2" destOrd="0" presId="urn:microsoft.com/office/officeart/2005/8/layout/hList3"/>
    <dgm:cxn modelId="{E28F7B1A-C255-4CB3-A562-E7FC2981BB7C}" type="presParOf" srcId="{73AB559A-31D1-487F-8D33-BA0DE3EE6C6A}" destId="{931F69F0-1FCB-4930-B374-FB82476EBE48}" srcOrd="3" destOrd="0" presId="urn:microsoft.com/office/officeart/2005/8/layout/hList3"/>
    <dgm:cxn modelId="{E8FE6157-75DC-4324-A46E-6E87D7FA13D9}" type="presParOf" srcId="{CF54AEB1-99FE-4305-B577-D86CF943BDD9}" destId="{9F93B5F7-2B16-4606-B88C-2390E7611E4B}"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5E3823-76C4-4839-85A8-B205E630033D}" type="doc">
      <dgm:prSet loTypeId="urn:microsoft.com/office/officeart/2005/8/layout/pyramid2" loCatId="pyramid" qsTypeId="urn:microsoft.com/office/officeart/2005/8/quickstyle/3d3" qsCatId="3D" csTypeId="urn:microsoft.com/office/officeart/2005/8/colors/accent2_2" csCatId="accent2" phldr="1"/>
      <dgm:spPr/>
    </dgm:pt>
    <dgm:pt modelId="{4F914BA1-C3F0-4C0A-A1FD-E47BE1FF391D}">
      <dgm:prSet phldrT="[Text]" custT="1">
        <dgm:style>
          <a:lnRef idx="2">
            <a:schemeClr val="accent3"/>
          </a:lnRef>
          <a:fillRef idx="1">
            <a:schemeClr val="lt1"/>
          </a:fillRef>
          <a:effectRef idx="0">
            <a:schemeClr val="accent3"/>
          </a:effectRef>
          <a:fontRef idx="minor">
            <a:schemeClr val="dk1"/>
          </a:fontRef>
        </dgm:style>
      </dgm:prSet>
      <dgm:spPr>
        <a:ln>
          <a:solidFill>
            <a:schemeClr val="tx2">
              <a:lumMod val="50000"/>
            </a:schemeClr>
          </a:solidFill>
        </a:ln>
      </dgm:spPr>
      <dgm:t>
        <a:bodyPr rtlCol="0"/>
        <a:lstStyle/>
        <a:p>
          <a:pPr rtl="0"/>
          <a:r>
            <a:rPr lang="es-ES" sz="1600" b="1" dirty="0"/>
            <a:t>Integración con Amazon ECS</a:t>
          </a:r>
        </a:p>
      </dgm:t>
    </dgm:pt>
    <dgm:pt modelId="{F825D9CA-75BB-489F-B7C7-FF775C3DE158}" type="parTrans" cxnId="{992C5145-E39D-4D58-8360-5954A3342C0A}">
      <dgm:prSet/>
      <dgm:spPr/>
      <dgm:t>
        <a:bodyPr rtlCol="0"/>
        <a:lstStyle/>
        <a:p>
          <a:pPr rtl="0"/>
          <a:endParaRPr lang="en-US" sz="2400" dirty="0"/>
        </a:p>
      </dgm:t>
    </dgm:pt>
    <dgm:pt modelId="{31826420-A59F-4A54-9CAC-4220FB00A081}" type="sibTrans" cxnId="{992C5145-E39D-4D58-8360-5954A3342C0A}">
      <dgm:prSet/>
      <dgm:spPr/>
      <dgm:t>
        <a:bodyPr rtlCol="0"/>
        <a:lstStyle/>
        <a:p>
          <a:pPr rtl="0"/>
          <a:endParaRPr lang="en-US" sz="2400" dirty="0"/>
        </a:p>
      </dgm:t>
    </dgm:pt>
    <dgm:pt modelId="{49AAE945-469A-4B0C-9A55-5CE97FA292D5}">
      <dgm:prSet custT="1">
        <dgm:style>
          <a:lnRef idx="2">
            <a:schemeClr val="accent3"/>
          </a:lnRef>
          <a:fillRef idx="1">
            <a:schemeClr val="lt1"/>
          </a:fillRef>
          <a:effectRef idx="0">
            <a:schemeClr val="accent3"/>
          </a:effectRef>
          <a:fontRef idx="minor">
            <a:schemeClr val="dk1"/>
          </a:fontRef>
        </dgm:style>
      </dgm:prSet>
      <dgm:spPr>
        <a:ln>
          <a:solidFill>
            <a:schemeClr val="tx2">
              <a:lumMod val="50000"/>
            </a:schemeClr>
          </a:solidFill>
        </a:ln>
      </dgm:spPr>
      <dgm:t>
        <a:bodyPr rtlCol="0"/>
        <a:lstStyle/>
        <a:p>
          <a:pPr rtl="0"/>
          <a:r>
            <a:rPr lang="es-ES" sz="1600" b="1"/>
            <a:t>Compatibilidad con Docker</a:t>
          </a:r>
        </a:p>
      </dgm:t>
    </dgm:pt>
    <dgm:pt modelId="{E85A3B7C-0C51-4C36-9D2B-E404B1A235B4}" type="parTrans" cxnId="{EDC17AE4-C041-472E-9F80-3417B79AF064}">
      <dgm:prSet/>
      <dgm:spPr/>
      <dgm:t>
        <a:bodyPr rtlCol="0"/>
        <a:lstStyle/>
        <a:p>
          <a:pPr rtl="0"/>
          <a:endParaRPr lang="en-US" sz="2400" dirty="0"/>
        </a:p>
      </dgm:t>
    </dgm:pt>
    <dgm:pt modelId="{2D567A9E-4953-4BF9-A1B9-C4859DDB5827}" type="sibTrans" cxnId="{EDC17AE4-C041-472E-9F80-3417B79AF064}">
      <dgm:prSet/>
      <dgm:spPr/>
      <dgm:t>
        <a:bodyPr rtlCol="0"/>
        <a:lstStyle/>
        <a:p>
          <a:pPr rtl="0"/>
          <a:endParaRPr lang="en-US" sz="2400" dirty="0"/>
        </a:p>
      </dgm:t>
    </dgm:pt>
    <dgm:pt modelId="{7130BEED-D988-4C05-ACEC-CD13F4814987}">
      <dgm:prSet custT="1">
        <dgm:style>
          <a:lnRef idx="2">
            <a:schemeClr val="accent3"/>
          </a:lnRef>
          <a:fillRef idx="1">
            <a:schemeClr val="lt1"/>
          </a:fillRef>
          <a:effectRef idx="0">
            <a:schemeClr val="accent3"/>
          </a:effectRef>
          <a:fontRef idx="minor">
            <a:schemeClr val="dk1"/>
          </a:fontRef>
        </dgm:style>
      </dgm:prSet>
      <dgm:spPr>
        <a:ln>
          <a:solidFill>
            <a:schemeClr val="tx2">
              <a:lumMod val="50000"/>
            </a:schemeClr>
          </a:solidFill>
        </a:ln>
      </dgm:spPr>
      <dgm:t>
        <a:bodyPr rtlCol="0"/>
        <a:lstStyle/>
        <a:p>
          <a:pPr rtl="0"/>
          <a:r>
            <a:rPr lang="es-ES" sz="1600" b="1"/>
            <a:t>Colaboración en equipo</a:t>
          </a:r>
        </a:p>
      </dgm:t>
    </dgm:pt>
    <dgm:pt modelId="{CF337D5C-70AD-48AE-8C24-59D70B1162DD}" type="parTrans" cxnId="{558DF1AA-7F0B-401C-931C-82C7465EC333}">
      <dgm:prSet/>
      <dgm:spPr/>
      <dgm:t>
        <a:bodyPr rtlCol="0"/>
        <a:lstStyle/>
        <a:p>
          <a:pPr rtl="0"/>
          <a:endParaRPr lang="en-US" sz="2400" dirty="0"/>
        </a:p>
      </dgm:t>
    </dgm:pt>
    <dgm:pt modelId="{0A5F8B0A-8BE0-4989-91DA-4CA92C3DBB40}" type="sibTrans" cxnId="{558DF1AA-7F0B-401C-931C-82C7465EC333}">
      <dgm:prSet/>
      <dgm:spPr/>
      <dgm:t>
        <a:bodyPr rtlCol="0"/>
        <a:lstStyle/>
        <a:p>
          <a:pPr rtl="0"/>
          <a:endParaRPr lang="en-US" sz="2400" dirty="0"/>
        </a:p>
      </dgm:t>
    </dgm:pt>
    <dgm:pt modelId="{D7BA72B6-4FD4-4D49-B2CF-2D9B164F21EE}">
      <dgm:prSet custT="1">
        <dgm:style>
          <a:lnRef idx="2">
            <a:schemeClr val="accent3"/>
          </a:lnRef>
          <a:fillRef idx="1">
            <a:schemeClr val="lt1"/>
          </a:fillRef>
          <a:effectRef idx="0">
            <a:schemeClr val="accent3"/>
          </a:effectRef>
          <a:fontRef idx="minor">
            <a:schemeClr val="dk1"/>
          </a:fontRef>
        </dgm:style>
      </dgm:prSet>
      <dgm:spPr>
        <a:ln>
          <a:solidFill>
            <a:schemeClr val="tx2">
              <a:lumMod val="50000"/>
            </a:schemeClr>
          </a:solidFill>
        </a:ln>
      </dgm:spPr>
      <dgm:t>
        <a:bodyPr rtlCol="0"/>
        <a:lstStyle/>
        <a:p>
          <a:pPr rtl="0"/>
          <a:r>
            <a:rPr lang="es-ES" sz="1600" b="1"/>
            <a:t>Control de acceso</a:t>
          </a:r>
        </a:p>
      </dgm:t>
    </dgm:pt>
    <dgm:pt modelId="{E00858C5-D992-45D4-8834-64D72EFCF5C6}" type="parTrans" cxnId="{8F3EC966-B1E3-40E8-9A1D-E776AA73D013}">
      <dgm:prSet/>
      <dgm:spPr/>
      <dgm:t>
        <a:bodyPr rtlCol="0"/>
        <a:lstStyle/>
        <a:p>
          <a:pPr rtl="0"/>
          <a:endParaRPr lang="en-US" sz="2400" dirty="0"/>
        </a:p>
      </dgm:t>
    </dgm:pt>
    <dgm:pt modelId="{193E8B7C-FCA7-44E9-A8AE-615261929CAE}" type="sibTrans" cxnId="{8F3EC966-B1E3-40E8-9A1D-E776AA73D013}">
      <dgm:prSet/>
      <dgm:spPr/>
      <dgm:t>
        <a:bodyPr rtlCol="0"/>
        <a:lstStyle/>
        <a:p>
          <a:pPr rtl="0"/>
          <a:endParaRPr lang="en-US" sz="2400" dirty="0"/>
        </a:p>
      </dgm:t>
    </dgm:pt>
    <dgm:pt modelId="{BBFF3345-66B9-4E50-A41F-1B7903855C0D}">
      <dgm:prSet custT="1">
        <dgm:style>
          <a:lnRef idx="2">
            <a:schemeClr val="accent3"/>
          </a:lnRef>
          <a:fillRef idx="1">
            <a:schemeClr val="lt1"/>
          </a:fillRef>
          <a:effectRef idx="0">
            <a:schemeClr val="accent3"/>
          </a:effectRef>
          <a:fontRef idx="minor">
            <a:schemeClr val="dk1"/>
          </a:fontRef>
        </dgm:style>
      </dgm:prSet>
      <dgm:spPr>
        <a:ln>
          <a:solidFill>
            <a:schemeClr val="tx2">
              <a:lumMod val="50000"/>
            </a:schemeClr>
          </a:solidFill>
        </a:ln>
      </dgm:spPr>
      <dgm:t>
        <a:bodyPr rtlCol="0"/>
        <a:lstStyle/>
        <a:p>
          <a:pPr rtl="0"/>
          <a:r>
            <a:rPr lang="es-ES" sz="1600" b="1"/>
            <a:t>Integraciones con terceros</a:t>
          </a:r>
        </a:p>
      </dgm:t>
    </dgm:pt>
    <dgm:pt modelId="{97225D21-C78D-4557-B752-71F7BE2D912E}" type="parTrans" cxnId="{C32CB394-5FCB-4E9C-9B76-8E98E8461DA4}">
      <dgm:prSet/>
      <dgm:spPr/>
      <dgm:t>
        <a:bodyPr rtlCol="0"/>
        <a:lstStyle/>
        <a:p>
          <a:pPr rtl="0"/>
          <a:endParaRPr lang="en-US" sz="2400" dirty="0"/>
        </a:p>
      </dgm:t>
    </dgm:pt>
    <dgm:pt modelId="{198CFA75-0F18-4571-8640-0317E8B40765}" type="sibTrans" cxnId="{C32CB394-5FCB-4E9C-9B76-8E98E8461DA4}">
      <dgm:prSet/>
      <dgm:spPr/>
      <dgm:t>
        <a:bodyPr rtlCol="0"/>
        <a:lstStyle/>
        <a:p>
          <a:pPr rtl="0"/>
          <a:endParaRPr lang="en-US" sz="2400" dirty="0"/>
        </a:p>
      </dgm:t>
    </dgm:pt>
    <dgm:pt modelId="{99FA1CEB-B87C-44A5-AE1B-5A56331DA56C}" type="pres">
      <dgm:prSet presAssocID="{3D5E3823-76C4-4839-85A8-B205E630033D}" presName="compositeShape" presStyleCnt="0">
        <dgm:presLayoutVars>
          <dgm:dir/>
          <dgm:resizeHandles/>
        </dgm:presLayoutVars>
      </dgm:prSet>
      <dgm:spPr/>
    </dgm:pt>
    <dgm:pt modelId="{2588CCF8-82ED-4ACF-8A11-9C7F82CE981C}" type="pres">
      <dgm:prSet presAssocID="{3D5E3823-76C4-4839-85A8-B205E630033D}" presName="pyramid" presStyleLbl="node1" presStyleIdx="0" presStyleCnt="1"/>
      <dgm:spPr>
        <a:solidFill>
          <a:schemeClr val="accent1">
            <a:lumMod val="75000"/>
            <a:lumOff val="25000"/>
          </a:schemeClr>
        </a:solidFill>
      </dgm:spPr>
    </dgm:pt>
    <dgm:pt modelId="{F80D154B-A495-4346-9EBE-6685D2FA9E79}" type="pres">
      <dgm:prSet presAssocID="{3D5E3823-76C4-4839-85A8-B205E630033D}" presName="theList" presStyleCnt="0"/>
      <dgm:spPr/>
    </dgm:pt>
    <dgm:pt modelId="{4DFFE1A1-A53B-4A4C-AE73-70D09E4AC534}" type="pres">
      <dgm:prSet presAssocID="{4F914BA1-C3F0-4C0A-A1FD-E47BE1FF391D}" presName="aNode" presStyleLbl="fgAcc1" presStyleIdx="0" presStyleCnt="5">
        <dgm:presLayoutVars>
          <dgm:bulletEnabled val="1"/>
        </dgm:presLayoutVars>
      </dgm:prSet>
      <dgm:spPr/>
    </dgm:pt>
    <dgm:pt modelId="{07678235-849D-4E54-8680-0773AF300CC3}" type="pres">
      <dgm:prSet presAssocID="{4F914BA1-C3F0-4C0A-A1FD-E47BE1FF391D}" presName="aSpace" presStyleCnt="0"/>
      <dgm:spPr/>
    </dgm:pt>
    <dgm:pt modelId="{0D15FF8F-6824-44C6-9040-41C331442A42}" type="pres">
      <dgm:prSet presAssocID="{49AAE945-469A-4B0C-9A55-5CE97FA292D5}" presName="aNode" presStyleLbl="fgAcc1" presStyleIdx="1" presStyleCnt="5">
        <dgm:presLayoutVars>
          <dgm:bulletEnabled val="1"/>
        </dgm:presLayoutVars>
      </dgm:prSet>
      <dgm:spPr/>
    </dgm:pt>
    <dgm:pt modelId="{A94C5FB6-F23F-41E5-81BE-EC0BAD7CC4B7}" type="pres">
      <dgm:prSet presAssocID="{49AAE945-469A-4B0C-9A55-5CE97FA292D5}" presName="aSpace" presStyleCnt="0"/>
      <dgm:spPr/>
    </dgm:pt>
    <dgm:pt modelId="{8907B292-FACD-4FE8-BD96-1D241FB66492}" type="pres">
      <dgm:prSet presAssocID="{7130BEED-D988-4C05-ACEC-CD13F4814987}" presName="aNode" presStyleLbl="fgAcc1" presStyleIdx="2" presStyleCnt="5">
        <dgm:presLayoutVars>
          <dgm:bulletEnabled val="1"/>
        </dgm:presLayoutVars>
      </dgm:prSet>
      <dgm:spPr/>
    </dgm:pt>
    <dgm:pt modelId="{DB6563B5-80CE-4609-B46D-1FE8AF87D531}" type="pres">
      <dgm:prSet presAssocID="{7130BEED-D988-4C05-ACEC-CD13F4814987}" presName="aSpace" presStyleCnt="0"/>
      <dgm:spPr/>
    </dgm:pt>
    <dgm:pt modelId="{3C977000-F634-4606-B5FC-5AD8E067CE8E}" type="pres">
      <dgm:prSet presAssocID="{D7BA72B6-4FD4-4D49-B2CF-2D9B164F21EE}" presName="aNode" presStyleLbl="fgAcc1" presStyleIdx="3" presStyleCnt="5">
        <dgm:presLayoutVars>
          <dgm:bulletEnabled val="1"/>
        </dgm:presLayoutVars>
      </dgm:prSet>
      <dgm:spPr/>
    </dgm:pt>
    <dgm:pt modelId="{9644F08E-F6A3-4599-B8BF-7F3223AEB185}" type="pres">
      <dgm:prSet presAssocID="{D7BA72B6-4FD4-4D49-B2CF-2D9B164F21EE}" presName="aSpace" presStyleCnt="0"/>
      <dgm:spPr/>
    </dgm:pt>
    <dgm:pt modelId="{9CF015BD-5601-48B2-9CBD-D53D3A76B458}" type="pres">
      <dgm:prSet presAssocID="{BBFF3345-66B9-4E50-A41F-1B7903855C0D}" presName="aNode" presStyleLbl="fgAcc1" presStyleIdx="4" presStyleCnt="5">
        <dgm:presLayoutVars>
          <dgm:bulletEnabled val="1"/>
        </dgm:presLayoutVars>
      </dgm:prSet>
      <dgm:spPr/>
    </dgm:pt>
    <dgm:pt modelId="{16705F29-61C2-43A6-8826-F6AD0500510C}" type="pres">
      <dgm:prSet presAssocID="{BBFF3345-66B9-4E50-A41F-1B7903855C0D}" presName="aSpace" presStyleCnt="0"/>
      <dgm:spPr/>
    </dgm:pt>
  </dgm:ptLst>
  <dgm:cxnLst>
    <dgm:cxn modelId="{74B68508-C28A-4C58-8F87-A6143E0EA978}" type="presOf" srcId="{BBFF3345-66B9-4E50-A41F-1B7903855C0D}" destId="{9CF015BD-5601-48B2-9CBD-D53D3A76B458}" srcOrd="0" destOrd="0" presId="urn:microsoft.com/office/officeart/2005/8/layout/pyramid2"/>
    <dgm:cxn modelId="{69E99511-CD98-414D-867D-30094CA8509B}" type="presOf" srcId="{3D5E3823-76C4-4839-85A8-B205E630033D}" destId="{99FA1CEB-B87C-44A5-AE1B-5A56331DA56C}" srcOrd="0" destOrd="0" presId="urn:microsoft.com/office/officeart/2005/8/layout/pyramid2"/>
    <dgm:cxn modelId="{992C5145-E39D-4D58-8360-5954A3342C0A}" srcId="{3D5E3823-76C4-4839-85A8-B205E630033D}" destId="{4F914BA1-C3F0-4C0A-A1FD-E47BE1FF391D}" srcOrd="0" destOrd="0" parTransId="{F825D9CA-75BB-489F-B7C7-FF775C3DE158}" sibTransId="{31826420-A59F-4A54-9CAC-4220FB00A081}"/>
    <dgm:cxn modelId="{8F3EC966-B1E3-40E8-9A1D-E776AA73D013}" srcId="{3D5E3823-76C4-4839-85A8-B205E630033D}" destId="{D7BA72B6-4FD4-4D49-B2CF-2D9B164F21EE}" srcOrd="3" destOrd="0" parTransId="{E00858C5-D992-45D4-8834-64D72EFCF5C6}" sibTransId="{193E8B7C-FCA7-44E9-A8AE-615261929CAE}"/>
    <dgm:cxn modelId="{C32CB394-5FCB-4E9C-9B76-8E98E8461DA4}" srcId="{3D5E3823-76C4-4839-85A8-B205E630033D}" destId="{BBFF3345-66B9-4E50-A41F-1B7903855C0D}" srcOrd="4" destOrd="0" parTransId="{97225D21-C78D-4557-B752-71F7BE2D912E}" sibTransId="{198CFA75-0F18-4571-8640-0317E8B40765}"/>
    <dgm:cxn modelId="{D6B494A4-05EF-4A44-BABB-CFFB24E4E8FC}" type="presOf" srcId="{7130BEED-D988-4C05-ACEC-CD13F4814987}" destId="{8907B292-FACD-4FE8-BD96-1D241FB66492}" srcOrd="0" destOrd="0" presId="urn:microsoft.com/office/officeart/2005/8/layout/pyramid2"/>
    <dgm:cxn modelId="{558DF1AA-7F0B-401C-931C-82C7465EC333}" srcId="{3D5E3823-76C4-4839-85A8-B205E630033D}" destId="{7130BEED-D988-4C05-ACEC-CD13F4814987}" srcOrd="2" destOrd="0" parTransId="{CF337D5C-70AD-48AE-8C24-59D70B1162DD}" sibTransId="{0A5F8B0A-8BE0-4989-91DA-4CA92C3DBB40}"/>
    <dgm:cxn modelId="{0F6D3EB8-4BF0-4F13-84E3-14B7C407BAB3}" type="presOf" srcId="{49AAE945-469A-4B0C-9A55-5CE97FA292D5}" destId="{0D15FF8F-6824-44C6-9040-41C331442A42}" srcOrd="0" destOrd="0" presId="urn:microsoft.com/office/officeart/2005/8/layout/pyramid2"/>
    <dgm:cxn modelId="{4E8A1ABD-8B86-4731-818B-5A738FE054C0}" type="presOf" srcId="{D7BA72B6-4FD4-4D49-B2CF-2D9B164F21EE}" destId="{3C977000-F634-4606-B5FC-5AD8E067CE8E}" srcOrd="0" destOrd="0" presId="urn:microsoft.com/office/officeart/2005/8/layout/pyramid2"/>
    <dgm:cxn modelId="{B0E168DB-ED73-4D49-9009-D202A428C234}" type="presOf" srcId="{4F914BA1-C3F0-4C0A-A1FD-E47BE1FF391D}" destId="{4DFFE1A1-A53B-4A4C-AE73-70D09E4AC534}" srcOrd="0" destOrd="0" presId="urn:microsoft.com/office/officeart/2005/8/layout/pyramid2"/>
    <dgm:cxn modelId="{EDC17AE4-C041-472E-9F80-3417B79AF064}" srcId="{3D5E3823-76C4-4839-85A8-B205E630033D}" destId="{49AAE945-469A-4B0C-9A55-5CE97FA292D5}" srcOrd="1" destOrd="0" parTransId="{E85A3B7C-0C51-4C36-9D2B-E404B1A235B4}" sibTransId="{2D567A9E-4953-4BF9-A1B9-C4859DDB5827}"/>
    <dgm:cxn modelId="{4F0384E3-F0D6-480B-8414-4CDA90C3BB85}" type="presParOf" srcId="{99FA1CEB-B87C-44A5-AE1B-5A56331DA56C}" destId="{2588CCF8-82ED-4ACF-8A11-9C7F82CE981C}" srcOrd="0" destOrd="0" presId="urn:microsoft.com/office/officeart/2005/8/layout/pyramid2"/>
    <dgm:cxn modelId="{BF2639B2-8EFD-4503-A991-F89849BA02B6}" type="presParOf" srcId="{99FA1CEB-B87C-44A5-AE1B-5A56331DA56C}" destId="{F80D154B-A495-4346-9EBE-6685D2FA9E79}" srcOrd="1" destOrd="0" presId="urn:microsoft.com/office/officeart/2005/8/layout/pyramid2"/>
    <dgm:cxn modelId="{A2861747-03DB-4A9B-B967-38B647588DF4}" type="presParOf" srcId="{F80D154B-A495-4346-9EBE-6685D2FA9E79}" destId="{4DFFE1A1-A53B-4A4C-AE73-70D09E4AC534}" srcOrd="0" destOrd="0" presId="urn:microsoft.com/office/officeart/2005/8/layout/pyramid2"/>
    <dgm:cxn modelId="{389452D1-7E9B-427A-8989-9F681188A791}" type="presParOf" srcId="{F80D154B-A495-4346-9EBE-6685D2FA9E79}" destId="{07678235-849D-4E54-8680-0773AF300CC3}" srcOrd="1" destOrd="0" presId="urn:microsoft.com/office/officeart/2005/8/layout/pyramid2"/>
    <dgm:cxn modelId="{D3CE4764-23A9-46AF-A775-EFD6F3DB772D}" type="presParOf" srcId="{F80D154B-A495-4346-9EBE-6685D2FA9E79}" destId="{0D15FF8F-6824-44C6-9040-41C331442A42}" srcOrd="2" destOrd="0" presId="urn:microsoft.com/office/officeart/2005/8/layout/pyramid2"/>
    <dgm:cxn modelId="{6C628973-9765-49DA-8C77-5111BA106C2D}" type="presParOf" srcId="{F80D154B-A495-4346-9EBE-6685D2FA9E79}" destId="{A94C5FB6-F23F-41E5-81BE-EC0BAD7CC4B7}" srcOrd="3" destOrd="0" presId="urn:microsoft.com/office/officeart/2005/8/layout/pyramid2"/>
    <dgm:cxn modelId="{04C4E699-75D3-4A59-908F-C39133D964D4}" type="presParOf" srcId="{F80D154B-A495-4346-9EBE-6685D2FA9E79}" destId="{8907B292-FACD-4FE8-BD96-1D241FB66492}" srcOrd="4" destOrd="0" presId="urn:microsoft.com/office/officeart/2005/8/layout/pyramid2"/>
    <dgm:cxn modelId="{15138395-1A2C-49CE-A012-4DF0748E3D77}" type="presParOf" srcId="{F80D154B-A495-4346-9EBE-6685D2FA9E79}" destId="{DB6563B5-80CE-4609-B46D-1FE8AF87D531}" srcOrd="5" destOrd="0" presId="urn:microsoft.com/office/officeart/2005/8/layout/pyramid2"/>
    <dgm:cxn modelId="{8981C9C0-1BE6-43FE-8A01-83E0C30A167F}" type="presParOf" srcId="{F80D154B-A495-4346-9EBE-6685D2FA9E79}" destId="{3C977000-F634-4606-B5FC-5AD8E067CE8E}" srcOrd="6" destOrd="0" presId="urn:microsoft.com/office/officeart/2005/8/layout/pyramid2"/>
    <dgm:cxn modelId="{AE4249C8-34CC-4AB2-8858-BE76899C0CC7}" type="presParOf" srcId="{F80D154B-A495-4346-9EBE-6685D2FA9E79}" destId="{9644F08E-F6A3-4599-B8BF-7F3223AEB185}" srcOrd="7" destOrd="0" presId="urn:microsoft.com/office/officeart/2005/8/layout/pyramid2"/>
    <dgm:cxn modelId="{8BFDF812-9F7F-4F9E-B885-A5995AF2D65F}" type="presParOf" srcId="{F80D154B-A495-4346-9EBE-6685D2FA9E79}" destId="{9CF015BD-5601-48B2-9CBD-D53D3A76B458}" srcOrd="8" destOrd="0" presId="urn:microsoft.com/office/officeart/2005/8/layout/pyramid2"/>
    <dgm:cxn modelId="{F16AAC9B-04A2-4392-B666-AE693DB9AB9E}" type="presParOf" srcId="{F80D154B-A495-4346-9EBE-6685D2FA9E79}" destId="{16705F29-61C2-43A6-8826-F6AD0500510C}" srcOrd="9" destOrd="0" presId="urn:microsoft.com/office/officeart/2005/8/layout/pyramid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095A9B-2C84-4482-81A9-78BCFFB45E97}">
      <dsp:nvSpPr>
        <dsp:cNvPr id="0" name=""/>
        <dsp:cNvSpPr/>
      </dsp:nvSpPr>
      <dsp:spPr>
        <a:xfrm>
          <a:off x="0" y="8255"/>
          <a:ext cx="6248400" cy="1120140"/>
        </a:xfrm>
        <a:prstGeom prst="rect">
          <a:avLst/>
        </a:prstGeom>
        <a:solidFill>
          <a:schemeClr val="accent5">
            <a:lumMod val="20000"/>
            <a:lumOff val="80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bevelB w="88900" h="121750" prst="angle"/>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rtlCol="0" anchor="ctr" anchorCtr="0">
          <a:noAutofit/>
        </a:bodyPr>
        <a:lstStyle/>
        <a:p>
          <a:pPr marL="0" lvl="0" indent="0" algn="ctr" defTabSz="1066800" rtl="0">
            <a:lnSpc>
              <a:spcPct val="90000"/>
            </a:lnSpc>
            <a:spcBef>
              <a:spcPct val="0"/>
            </a:spcBef>
            <a:spcAft>
              <a:spcPct val="35000"/>
            </a:spcAft>
            <a:buNone/>
          </a:pPr>
          <a:r>
            <a:rPr lang="es-ES" sz="2400" kern="1200" dirty="0">
              <a:solidFill>
                <a:schemeClr val="tx1"/>
              </a:solidFill>
            </a:rPr>
            <a:t>Los contenedores tienen todo lo que el software necesita para ejecutarse:</a:t>
          </a:r>
        </a:p>
      </dsp:txBody>
      <dsp:txXfrm>
        <a:off x="0" y="8255"/>
        <a:ext cx="6248400" cy="1120140"/>
      </dsp:txXfrm>
    </dsp:sp>
    <dsp:sp modelId="{2F54EFDB-08C2-417E-BFFC-8493C9EE257C}">
      <dsp:nvSpPr>
        <dsp:cNvPr id="0" name=""/>
        <dsp:cNvSpPr/>
      </dsp:nvSpPr>
      <dsp:spPr>
        <a:xfrm>
          <a:off x="0" y="1120140"/>
          <a:ext cx="1562100" cy="2352294"/>
        </a:xfrm>
        <a:prstGeom prst="rect">
          <a:avLst/>
        </a:prstGeom>
        <a:solidFill>
          <a:schemeClr val="accent4">
            <a:lumMod val="20000"/>
            <a:lumOff val="80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rtlCol="0" anchor="ctr" anchorCtr="0">
          <a:noAutofit/>
        </a:bodyPr>
        <a:lstStyle/>
        <a:p>
          <a:pPr marL="0" lvl="0" indent="0" algn="ctr" defTabSz="800100" rtl="0">
            <a:lnSpc>
              <a:spcPct val="90000"/>
            </a:lnSpc>
            <a:spcBef>
              <a:spcPct val="0"/>
            </a:spcBef>
            <a:spcAft>
              <a:spcPct val="35000"/>
            </a:spcAft>
            <a:buNone/>
          </a:pPr>
          <a:r>
            <a:rPr lang="es-ES" sz="1800" b="1" kern="1200" dirty="0">
              <a:solidFill>
                <a:schemeClr val="tx1"/>
              </a:solidFill>
            </a:rPr>
            <a:t>Bibliotecas</a:t>
          </a:r>
        </a:p>
      </dsp:txBody>
      <dsp:txXfrm>
        <a:off x="0" y="1120140"/>
        <a:ext cx="1562100" cy="2352294"/>
      </dsp:txXfrm>
    </dsp:sp>
    <dsp:sp modelId="{401A43B2-E82F-413C-BF15-1385C2210D64}">
      <dsp:nvSpPr>
        <dsp:cNvPr id="0" name=""/>
        <dsp:cNvSpPr/>
      </dsp:nvSpPr>
      <dsp:spPr>
        <a:xfrm>
          <a:off x="1562099" y="1120140"/>
          <a:ext cx="1562100" cy="2352294"/>
        </a:xfrm>
        <a:prstGeom prst="rect">
          <a:avLst/>
        </a:prstGeom>
        <a:solidFill>
          <a:schemeClr val="accent4">
            <a:lumMod val="20000"/>
            <a:lumOff val="80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rtlCol="0" anchor="ctr" anchorCtr="0">
          <a:noAutofit/>
        </a:bodyPr>
        <a:lstStyle/>
        <a:p>
          <a:pPr marL="0" lvl="0" indent="0" algn="ctr" defTabSz="800100" rtl="0">
            <a:lnSpc>
              <a:spcPct val="90000"/>
            </a:lnSpc>
            <a:spcBef>
              <a:spcPct val="0"/>
            </a:spcBef>
            <a:spcAft>
              <a:spcPct val="35000"/>
            </a:spcAft>
            <a:buNone/>
          </a:pPr>
          <a:r>
            <a:rPr lang="es-ES" sz="1800" b="1" kern="1200" dirty="0">
              <a:solidFill>
                <a:schemeClr val="tx1"/>
              </a:solidFill>
            </a:rPr>
            <a:t>Herramientas del sistema</a:t>
          </a:r>
        </a:p>
      </dsp:txBody>
      <dsp:txXfrm>
        <a:off x="1562099" y="1120140"/>
        <a:ext cx="1562100" cy="2352294"/>
      </dsp:txXfrm>
    </dsp:sp>
    <dsp:sp modelId="{D89256C5-3A58-4C60-9D7B-FF3764429843}">
      <dsp:nvSpPr>
        <dsp:cNvPr id="0" name=""/>
        <dsp:cNvSpPr/>
      </dsp:nvSpPr>
      <dsp:spPr>
        <a:xfrm>
          <a:off x="3124199" y="1120140"/>
          <a:ext cx="1562100" cy="2352294"/>
        </a:xfrm>
        <a:prstGeom prst="rect">
          <a:avLst/>
        </a:prstGeom>
        <a:solidFill>
          <a:schemeClr val="accent4">
            <a:lumMod val="20000"/>
            <a:lumOff val="80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rtlCol="0" anchor="ctr" anchorCtr="0">
          <a:noAutofit/>
        </a:bodyPr>
        <a:lstStyle/>
        <a:p>
          <a:pPr marL="0" lvl="0" indent="0" algn="ctr" defTabSz="800100" rtl="0">
            <a:lnSpc>
              <a:spcPct val="90000"/>
            </a:lnSpc>
            <a:spcBef>
              <a:spcPct val="0"/>
            </a:spcBef>
            <a:spcAft>
              <a:spcPct val="35000"/>
            </a:spcAft>
            <a:buNone/>
          </a:pPr>
          <a:r>
            <a:rPr lang="es-ES" sz="1800" b="1" kern="1200" dirty="0">
              <a:solidFill>
                <a:schemeClr val="tx1"/>
              </a:solidFill>
            </a:rPr>
            <a:t>Código</a:t>
          </a:r>
        </a:p>
      </dsp:txBody>
      <dsp:txXfrm>
        <a:off x="3124199" y="1120140"/>
        <a:ext cx="1562100" cy="2352294"/>
      </dsp:txXfrm>
    </dsp:sp>
    <dsp:sp modelId="{931F69F0-1FCB-4930-B374-FB82476EBE48}">
      <dsp:nvSpPr>
        <dsp:cNvPr id="0" name=""/>
        <dsp:cNvSpPr/>
      </dsp:nvSpPr>
      <dsp:spPr>
        <a:xfrm>
          <a:off x="4686300" y="1120140"/>
          <a:ext cx="1562100" cy="2352294"/>
        </a:xfrm>
        <a:prstGeom prst="rect">
          <a:avLst/>
        </a:prstGeom>
        <a:solidFill>
          <a:schemeClr val="accent4">
            <a:lumMod val="20000"/>
            <a:lumOff val="80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rtlCol="0" anchor="ctr" anchorCtr="0">
          <a:noAutofit/>
        </a:bodyPr>
        <a:lstStyle/>
        <a:p>
          <a:pPr marL="0" lvl="0" indent="0" algn="ctr" defTabSz="800100" rtl="0">
            <a:lnSpc>
              <a:spcPct val="90000"/>
            </a:lnSpc>
            <a:spcBef>
              <a:spcPct val="0"/>
            </a:spcBef>
            <a:spcAft>
              <a:spcPct val="35000"/>
            </a:spcAft>
            <a:buNone/>
          </a:pPr>
          <a:r>
            <a:rPr lang="es-ES" sz="1800" b="1" kern="1200" dirty="0">
              <a:solidFill>
                <a:schemeClr val="tx1"/>
              </a:solidFill>
            </a:rPr>
            <a:t>Tiempo de ejecución</a:t>
          </a:r>
        </a:p>
      </dsp:txBody>
      <dsp:txXfrm>
        <a:off x="4686300" y="1120140"/>
        <a:ext cx="1562100" cy="2352294"/>
      </dsp:txXfrm>
    </dsp:sp>
    <dsp:sp modelId="{9F93B5F7-2B16-4606-B88C-2390E7611E4B}">
      <dsp:nvSpPr>
        <dsp:cNvPr id="0" name=""/>
        <dsp:cNvSpPr/>
      </dsp:nvSpPr>
      <dsp:spPr>
        <a:xfrm>
          <a:off x="0" y="3472434"/>
          <a:ext cx="6248400" cy="261366"/>
        </a:xfrm>
        <a:prstGeom prst="rect">
          <a:avLst/>
        </a:prstGeom>
        <a:solidFill>
          <a:schemeClr val="accent5">
            <a:lumMod val="20000"/>
            <a:lumOff val="80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bevelB w="88900" h="121750" prst="angle"/>
        </a:sp3d>
      </dsp:spPr>
      <dsp:style>
        <a:lnRef idx="0">
          <a:scrgbClr r="0" g="0" b="0"/>
        </a:lnRef>
        <a:fillRef idx="1">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88CCF8-82ED-4ACF-8A11-9C7F82CE981C}">
      <dsp:nvSpPr>
        <dsp:cNvPr id="0" name=""/>
        <dsp:cNvSpPr/>
      </dsp:nvSpPr>
      <dsp:spPr>
        <a:xfrm>
          <a:off x="200985" y="0"/>
          <a:ext cx="5796260" cy="5796260"/>
        </a:xfrm>
        <a:prstGeom prst="triangle">
          <a:avLst/>
        </a:prstGeom>
        <a:solidFill>
          <a:schemeClr val="accent1">
            <a:lumMod val="75000"/>
            <a:lumOff val="2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4DFFE1A1-A53B-4A4C-AE73-70D09E4AC534}">
      <dsp:nvSpPr>
        <dsp:cNvPr id="0" name=""/>
        <dsp:cNvSpPr/>
      </dsp:nvSpPr>
      <dsp:spPr>
        <a:xfrm>
          <a:off x="3099115" y="580192"/>
          <a:ext cx="3767569" cy="824155"/>
        </a:xfrm>
        <a:prstGeom prst="roundRect">
          <a:avLst/>
        </a:prstGeom>
        <a:solidFill>
          <a:schemeClr val="lt1"/>
        </a:solidFill>
        <a:ln w="25400" cap="flat" cmpd="sng" algn="ctr">
          <a:solidFill>
            <a:schemeClr val="tx2">
              <a:lumMod val="50000"/>
            </a:schemeClr>
          </a:solidFill>
          <a:prstDash val="solid"/>
        </a:ln>
        <a:effectLst/>
        <a:scene3d>
          <a:camera prst="orthographicFront">
            <a:rot lat="0" lon="0" rev="0"/>
          </a:camera>
          <a:lightRig rig="contrasting" dir="t">
            <a:rot lat="0" lon="0" rev="1200000"/>
          </a:lightRig>
        </a:scene3d>
        <a:sp3d z="300000"/>
      </dsp:spPr>
      <dsp:style>
        <a:lnRef idx="2">
          <a:schemeClr val="accent3"/>
        </a:lnRef>
        <a:fillRef idx="1">
          <a:schemeClr val="lt1"/>
        </a:fillRef>
        <a:effectRef idx="0">
          <a:schemeClr val="accent3"/>
        </a:effectRef>
        <a:fontRef idx="minor">
          <a:schemeClr val="dk1"/>
        </a:fontRef>
      </dsp:style>
      <dsp:txBody>
        <a:bodyPr spcFirstLastPara="0" vert="horz" wrap="square" lIns="60960" tIns="60960" rIns="60960" bIns="60960" numCol="1" spcCol="1270" rtlCol="0" anchor="ctr" anchorCtr="0">
          <a:noAutofit/>
        </a:bodyPr>
        <a:lstStyle/>
        <a:p>
          <a:pPr marL="0" lvl="0" indent="0" algn="ctr" defTabSz="711200" rtl="0">
            <a:lnSpc>
              <a:spcPct val="90000"/>
            </a:lnSpc>
            <a:spcBef>
              <a:spcPct val="0"/>
            </a:spcBef>
            <a:spcAft>
              <a:spcPct val="35000"/>
            </a:spcAft>
            <a:buNone/>
          </a:pPr>
          <a:r>
            <a:rPr lang="es-ES" sz="1600" b="1" kern="1200" dirty="0"/>
            <a:t>Integración con Amazon ECS</a:t>
          </a:r>
        </a:p>
      </dsp:txBody>
      <dsp:txXfrm>
        <a:off x="3139347" y="620424"/>
        <a:ext cx="3687105" cy="743691"/>
      </dsp:txXfrm>
    </dsp:sp>
    <dsp:sp modelId="{0D15FF8F-6824-44C6-9040-41C331442A42}">
      <dsp:nvSpPr>
        <dsp:cNvPr id="0" name=""/>
        <dsp:cNvSpPr/>
      </dsp:nvSpPr>
      <dsp:spPr>
        <a:xfrm>
          <a:off x="3099115" y="1507367"/>
          <a:ext cx="3767569" cy="824155"/>
        </a:xfrm>
        <a:prstGeom prst="roundRect">
          <a:avLst/>
        </a:prstGeom>
        <a:solidFill>
          <a:schemeClr val="lt1"/>
        </a:solidFill>
        <a:ln w="25400" cap="flat" cmpd="sng" algn="ctr">
          <a:solidFill>
            <a:schemeClr val="tx2">
              <a:lumMod val="50000"/>
            </a:schemeClr>
          </a:solidFill>
          <a:prstDash val="solid"/>
        </a:ln>
        <a:effectLst/>
        <a:scene3d>
          <a:camera prst="orthographicFront">
            <a:rot lat="0" lon="0" rev="0"/>
          </a:camera>
          <a:lightRig rig="contrasting" dir="t">
            <a:rot lat="0" lon="0" rev="1200000"/>
          </a:lightRig>
        </a:scene3d>
        <a:sp3d z="300000"/>
      </dsp:spPr>
      <dsp:style>
        <a:lnRef idx="2">
          <a:schemeClr val="accent3"/>
        </a:lnRef>
        <a:fillRef idx="1">
          <a:schemeClr val="lt1"/>
        </a:fillRef>
        <a:effectRef idx="0">
          <a:schemeClr val="accent3"/>
        </a:effectRef>
        <a:fontRef idx="minor">
          <a:schemeClr val="dk1"/>
        </a:fontRef>
      </dsp:style>
      <dsp:txBody>
        <a:bodyPr spcFirstLastPara="0" vert="horz" wrap="square" lIns="60960" tIns="60960" rIns="60960" bIns="60960" numCol="1" spcCol="1270" rtlCol="0" anchor="ctr" anchorCtr="0">
          <a:noAutofit/>
        </a:bodyPr>
        <a:lstStyle/>
        <a:p>
          <a:pPr marL="0" lvl="0" indent="0" algn="ctr" defTabSz="711200" rtl="0">
            <a:lnSpc>
              <a:spcPct val="90000"/>
            </a:lnSpc>
            <a:spcBef>
              <a:spcPct val="0"/>
            </a:spcBef>
            <a:spcAft>
              <a:spcPct val="35000"/>
            </a:spcAft>
            <a:buNone/>
          </a:pPr>
          <a:r>
            <a:rPr lang="es-ES" sz="1600" b="1" kern="1200"/>
            <a:t>Compatibilidad con Docker</a:t>
          </a:r>
        </a:p>
      </dsp:txBody>
      <dsp:txXfrm>
        <a:off x="3139347" y="1547599"/>
        <a:ext cx="3687105" cy="743691"/>
      </dsp:txXfrm>
    </dsp:sp>
    <dsp:sp modelId="{8907B292-FACD-4FE8-BD96-1D241FB66492}">
      <dsp:nvSpPr>
        <dsp:cNvPr id="0" name=""/>
        <dsp:cNvSpPr/>
      </dsp:nvSpPr>
      <dsp:spPr>
        <a:xfrm>
          <a:off x="3099115" y="2434542"/>
          <a:ext cx="3767569" cy="824155"/>
        </a:xfrm>
        <a:prstGeom prst="roundRect">
          <a:avLst/>
        </a:prstGeom>
        <a:solidFill>
          <a:schemeClr val="lt1"/>
        </a:solidFill>
        <a:ln w="25400" cap="flat" cmpd="sng" algn="ctr">
          <a:solidFill>
            <a:schemeClr val="tx2">
              <a:lumMod val="50000"/>
            </a:schemeClr>
          </a:solidFill>
          <a:prstDash val="solid"/>
        </a:ln>
        <a:effectLst/>
        <a:scene3d>
          <a:camera prst="orthographicFront">
            <a:rot lat="0" lon="0" rev="0"/>
          </a:camera>
          <a:lightRig rig="contrasting" dir="t">
            <a:rot lat="0" lon="0" rev="1200000"/>
          </a:lightRig>
        </a:scene3d>
        <a:sp3d z="300000"/>
      </dsp:spPr>
      <dsp:style>
        <a:lnRef idx="2">
          <a:schemeClr val="accent3"/>
        </a:lnRef>
        <a:fillRef idx="1">
          <a:schemeClr val="lt1"/>
        </a:fillRef>
        <a:effectRef idx="0">
          <a:schemeClr val="accent3"/>
        </a:effectRef>
        <a:fontRef idx="minor">
          <a:schemeClr val="dk1"/>
        </a:fontRef>
      </dsp:style>
      <dsp:txBody>
        <a:bodyPr spcFirstLastPara="0" vert="horz" wrap="square" lIns="60960" tIns="60960" rIns="60960" bIns="60960" numCol="1" spcCol="1270" rtlCol="0" anchor="ctr" anchorCtr="0">
          <a:noAutofit/>
        </a:bodyPr>
        <a:lstStyle/>
        <a:p>
          <a:pPr marL="0" lvl="0" indent="0" algn="ctr" defTabSz="711200" rtl="0">
            <a:lnSpc>
              <a:spcPct val="90000"/>
            </a:lnSpc>
            <a:spcBef>
              <a:spcPct val="0"/>
            </a:spcBef>
            <a:spcAft>
              <a:spcPct val="35000"/>
            </a:spcAft>
            <a:buNone/>
          </a:pPr>
          <a:r>
            <a:rPr lang="es-ES" sz="1600" b="1" kern="1200"/>
            <a:t>Colaboración en equipo</a:t>
          </a:r>
        </a:p>
      </dsp:txBody>
      <dsp:txXfrm>
        <a:off x="3139347" y="2474774"/>
        <a:ext cx="3687105" cy="743691"/>
      </dsp:txXfrm>
    </dsp:sp>
    <dsp:sp modelId="{3C977000-F634-4606-B5FC-5AD8E067CE8E}">
      <dsp:nvSpPr>
        <dsp:cNvPr id="0" name=""/>
        <dsp:cNvSpPr/>
      </dsp:nvSpPr>
      <dsp:spPr>
        <a:xfrm>
          <a:off x="3099115" y="3361717"/>
          <a:ext cx="3767569" cy="824155"/>
        </a:xfrm>
        <a:prstGeom prst="roundRect">
          <a:avLst/>
        </a:prstGeom>
        <a:solidFill>
          <a:schemeClr val="lt1"/>
        </a:solidFill>
        <a:ln w="25400" cap="flat" cmpd="sng" algn="ctr">
          <a:solidFill>
            <a:schemeClr val="tx2">
              <a:lumMod val="50000"/>
            </a:schemeClr>
          </a:solidFill>
          <a:prstDash val="solid"/>
        </a:ln>
        <a:effectLst/>
        <a:scene3d>
          <a:camera prst="orthographicFront">
            <a:rot lat="0" lon="0" rev="0"/>
          </a:camera>
          <a:lightRig rig="contrasting" dir="t">
            <a:rot lat="0" lon="0" rev="1200000"/>
          </a:lightRig>
        </a:scene3d>
        <a:sp3d z="300000"/>
      </dsp:spPr>
      <dsp:style>
        <a:lnRef idx="2">
          <a:schemeClr val="accent3"/>
        </a:lnRef>
        <a:fillRef idx="1">
          <a:schemeClr val="lt1"/>
        </a:fillRef>
        <a:effectRef idx="0">
          <a:schemeClr val="accent3"/>
        </a:effectRef>
        <a:fontRef idx="minor">
          <a:schemeClr val="dk1"/>
        </a:fontRef>
      </dsp:style>
      <dsp:txBody>
        <a:bodyPr spcFirstLastPara="0" vert="horz" wrap="square" lIns="60960" tIns="60960" rIns="60960" bIns="60960" numCol="1" spcCol="1270" rtlCol="0" anchor="ctr" anchorCtr="0">
          <a:noAutofit/>
        </a:bodyPr>
        <a:lstStyle/>
        <a:p>
          <a:pPr marL="0" lvl="0" indent="0" algn="ctr" defTabSz="711200" rtl="0">
            <a:lnSpc>
              <a:spcPct val="90000"/>
            </a:lnSpc>
            <a:spcBef>
              <a:spcPct val="0"/>
            </a:spcBef>
            <a:spcAft>
              <a:spcPct val="35000"/>
            </a:spcAft>
            <a:buNone/>
          </a:pPr>
          <a:r>
            <a:rPr lang="es-ES" sz="1600" b="1" kern="1200"/>
            <a:t>Control de acceso</a:t>
          </a:r>
        </a:p>
      </dsp:txBody>
      <dsp:txXfrm>
        <a:off x="3139347" y="3401949"/>
        <a:ext cx="3687105" cy="743691"/>
      </dsp:txXfrm>
    </dsp:sp>
    <dsp:sp modelId="{9CF015BD-5601-48B2-9CBD-D53D3A76B458}">
      <dsp:nvSpPr>
        <dsp:cNvPr id="0" name=""/>
        <dsp:cNvSpPr/>
      </dsp:nvSpPr>
      <dsp:spPr>
        <a:xfrm>
          <a:off x="3099115" y="4288892"/>
          <a:ext cx="3767569" cy="824155"/>
        </a:xfrm>
        <a:prstGeom prst="roundRect">
          <a:avLst/>
        </a:prstGeom>
        <a:solidFill>
          <a:schemeClr val="lt1"/>
        </a:solidFill>
        <a:ln w="25400" cap="flat" cmpd="sng" algn="ctr">
          <a:solidFill>
            <a:schemeClr val="tx2">
              <a:lumMod val="50000"/>
            </a:schemeClr>
          </a:solidFill>
          <a:prstDash val="solid"/>
        </a:ln>
        <a:effectLst/>
        <a:scene3d>
          <a:camera prst="orthographicFront">
            <a:rot lat="0" lon="0" rev="0"/>
          </a:camera>
          <a:lightRig rig="contrasting" dir="t">
            <a:rot lat="0" lon="0" rev="1200000"/>
          </a:lightRig>
        </a:scene3d>
        <a:sp3d z="300000"/>
      </dsp:spPr>
      <dsp:style>
        <a:lnRef idx="2">
          <a:schemeClr val="accent3"/>
        </a:lnRef>
        <a:fillRef idx="1">
          <a:schemeClr val="lt1"/>
        </a:fillRef>
        <a:effectRef idx="0">
          <a:schemeClr val="accent3"/>
        </a:effectRef>
        <a:fontRef idx="minor">
          <a:schemeClr val="dk1"/>
        </a:fontRef>
      </dsp:style>
      <dsp:txBody>
        <a:bodyPr spcFirstLastPara="0" vert="horz" wrap="square" lIns="60960" tIns="60960" rIns="60960" bIns="60960" numCol="1" spcCol="1270" rtlCol="0" anchor="ctr" anchorCtr="0">
          <a:noAutofit/>
        </a:bodyPr>
        <a:lstStyle/>
        <a:p>
          <a:pPr marL="0" lvl="0" indent="0" algn="ctr" defTabSz="711200" rtl="0">
            <a:lnSpc>
              <a:spcPct val="90000"/>
            </a:lnSpc>
            <a:spcBef>
              <a:spcPct val="0"/>
            </a:spcBef>
            <a:spcAft>
              <a:spcPct val="35000"/>
            </a:spcAft>
            <a:buNone/>
          </a:pPr>
          <a:r>
            <a:rPr lang="es-ES" sz="1600" b="1" kern="1200"/>
            <a:t>Integraciones con terceros</a:t>
          </a:r>
        </a:p>
      </dsp:txBody>
      <dsp:txXfrm>
        <a:off x="3139347" y="4329124"/>
        <a:ext cx="3687105" cy="743691"/>
      </dsp:txXfrm>
    </dsp:sp>
  </dsp:spTree>
</dsp:drawing>
</file>

<file path=ppt/diagrams/layout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54D35674-3C19-9844-8370-EE59E1CD260A}" type="datetimeFigureOut">
              <a:rPr lang="es-CL" smtClean="0"/>
              <a:t>26-01-2024</a:t>
            </a:fld>
            <a:endParaRPr lang="es-CL"/>
          </a:p>
        </p:txBody>
      </p:sp>
      <p:sp>
        <p:nvSpPr>
          <p:cNvPr id="4" name="Marcador de imagen de diapositiva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r>
              <a:rPr lang="es-ES"/>
              <a:t>Editar los estilos de texto del patrón
Segundo nivel
Tercer nivel
Cuarto nivel
Quinto nivel</a:t>
            </a:r>
            <a:endParaRPr lang="es-CL"/>
          </a:p>
        </p:txBody>
      </p:sp>
      <p:sp>
        <p:nvSpPr>
          <p:cNvPr id="6" name="Marcador de pie de página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35C2C890-E6DE-1A45-98C6-E722FA6368DA}" type="slidenum">
              <a:rPr lang="es-CL" smtClean="0"/>
              <a:t>‹Nº›</a:t>
            </a:fld>
            <a:endParaRPr lang="es-CL"/>
          </a:p>
        </p:txBody>
      </p:sp>
    </p:spTree>
    <p:extLst>
      <p:ext uri="{BB962C8B-B14F-4D97-AF65-F5344CB8AC3E}">
        <p14:creationId xmlns:p14="http://schemas.microsoft.com/office/powerpoint/2010/main" val="2341394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aws.amazon.com/AmazonECR/latest/userguide/ECR_on_EKS.html"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youtube.com/watch?v=zr3Kib0i-OQ&amp;feature=youtu.be&amp;did=ta_card&amp;trk=ta_card"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35C2C890-E6DE-1A45-98C6-E722FA6368DA}" type="slidenum">
              <a:rPr lang="es-CL" smtClean="0"/>
              <a:t>3</a:t>
            </a:fld>
            <a:endParaRPr lang="es-CL"/>
          </a:p>
        </p:txBody>
      </p:sp>
    </p:spTree>
    <p:extLst>
      <p:ext uri="{BB962C8B-B14F-4D97-AF65-F5344CB8AC3E}">
        <p14:creationId xmlns:p14="http://schemas.microsoft.com/office/powerpoint/2010/main" val="6012004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latin typeface="Amazon Ember" panose="020B0603020204020204" pitchFamily="34" charset="0"/>
                <a:ea typeface="Amazon Ember" panose="020B0603020204020204" pitchFamily="34" charset="0"/>
                <a:cs typeface="Amazon Ember" panose="020B0603020204020204" pitchFamily="34" charset="0"/>
              </a:rPr>
              <a:t>Teniendo en cuenta los conocimientos que adquirió acerca de los contenedores, tal vez piense que podría lanzar una o varias instancias de Amazon EC2, instalar Docker en cada instancia y administrar y ejecutar los contenedores de Docker en dichas instancias de Amazon EC2 usted mismo. Si bien es una opción válida, AWS ofrece un servicio denominado Amazon </a:t>
            </a:r>
            <a:r>
              <a:rPr lang="es-ES" sz="1200" dirty="0" err="1">
                <a:latin typeface="Amazon Ember" panose="020B0603020204020204" pitchFamily="34" charset="0"/>
                <a:ea typeface="Amazon Ember" panose="020B0603020204020204" pitchFamily="34" charset="0"/>
                <a:cs typeface="Amazon Ember" panose="020B0603020204020204" pitchFamily="34" charset="0"/>
              </a:rPr>
              <a:t>Elastic</a:t>
            </a:r>
            <a:r>
              <a:rPr lang="es-ES" sz="1200" dirty="0">
                <a:latin typeface="Amazon Ember" panose="020B0603020204020204" pitchFamily="34" charset="0"/>
                <a:ea typeface="Amazon Ember" panose="020B0603020204020204" pitchFamily="34" charset="0"/>
                <a:cs typeface="Amazon Ember" panose="020B0603020204020204" pitchFamily="34" charset="0"/>
              </a:rPr>
              <a:t> Container </a:t>
            </a:r>
            <a:r>
              <a:rPr lang="es-ES" sz="1200" dirty="0" err="1">
                <a:latin typeface="Amazon Ember" panose="020B0603020204020204" pitchFamily="34" charset="0"/>
                <a:ea typeface="Amazon Ember" panose="020B0603020204020204" pitchFamily="34" charset="0"/>
                <a:cs typeface="Amazon Ember" panose="020B0603020204020204" pitchFamily="34" charset="0"/>
              </a:rPr>
              <a:t>Service</a:t>
            </a:r>
            <a:r>
              <a:rPr lang="es-ES" sz="1200" dirty="0">
                <a:latin typeface="Amazon Ember" panose="020B0603020204020204" pitchFamily="34" charset="0"/>
                <a:ea typeface="Amazon Ember" panose="020B0603020204020204" pitchFamily="34" charset="0"/>
                <a:cs typeface="Amazon Ember" panose="020B0603020204020204" pitchFamily="34" charset="0"/>
              </a:rPr>
              <a:t> (Amazon ECS) que simplifica la administración de los contenedores. </a:t>
            </a:r>
          </a:p>
          <a:p>
            <a:pPr rtl="0"/>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rtl="0"/>
            <a:r>
              <a:rPr lang="es-ES" sz="1200" b="1" dirty="0">
                <a:latin typeface="Amazon Ember" panose="020B0603020204020204" pitchFamily="34" charset="0"/>
                <a:ea typeface="Amazon Ember" panose="020B0603020204020204" pitchFamily="34" charset="0"/>
                <a:cs typeface="Amazon Ember" panose="020B0603020204020204" pitchFamily="34" charset="0"/>
              </a:rPr>
              <a:t>Amazon </a:t>
            </a:r>
            <a:r>
              <a:rPr lang="es-ES" sz="1200" b="1" dirty="0" err="1">
                <a:latin typeface="Amazon Ember" panose="020B0603020204020204" pitchFamily="34" charset="0"/>
                <a:ea typeface="Amazon Ember" panose="020B0603020204020204" pitchFamily="34" charset="0"/>
                <a:cs typeface="Amazon Ember" panose="020B0603020204020204" pitchFamily="34" charset="0"/>
              </a:rPr>
              <a:t>Elastic</a:t>
            </a:r>
            <a:r>
              <a:rPr lang="es-ES" sz="1200" b="1" dirty="0">
                <a:latin typeface="Amazon Ember" panose="020B0603020204020204" pitchFamily="34" charset="0"/>
                <a:ea typeface="Amazon Ember" panose="020B0603020204020204" pitchFamily="34" charset="0"/>
                <a:cs typeface="Amazon Ember" panose="020B0603020204020204" pitchFamily="34" charset="0"/>
              </a:rPr>
              <a:t> Container </a:t>
            </a:r>
            <a:r>
              <a:rPr lang="es-ES" sz="1200" b="1" dirty="0" err="1">
                <a:latin typeface="Amazon Ember" panose="020B0603020204020204" pitchFamily="34" charset="0"/>
                <a:ea typeface="Amazon Ember" panose="020B0603020204020204" pitchFamily="34" charset="0"/>
                <a:cs typeface="Amazon Ember" panose="020B0603020204020204" pitchFamily="34" charset="0"/>
              </a:rPr>
              <a:t>Service</a:t>
            </a:r>
            <a:r>
              <a:rPr lang="es-ES" sz="1200" b="1" dirty="0">
                <a:latin typeface="Amazon Ember" panose="020B0603020204020204" pitchFamily="34" charset="0"/>
                <a:ea typeface="Amazon Ember" panose="020B0603020204020204" pitchFamily="34" charset="0"/>
                <a:cs typeface="Amazon Ember" panose="020B0603020204020204" pitchFamily="34" charset="0"/>
              </a:rPr>
              <a:t> (Amazon ECS)</a:t>
            </a:r>
            <a:r>
              <a:rPr lang="es-ES" sz="1200" dirty="0">
                <a:latin typeface="Amazon Ember" panose="020B0603020204020204" pitchFamily="34" charset="0"/>
                <a:ea typeface="Amazon Ember" panose="020B0603020204020204" pitchFamily="34" charset="0"/>
                <a:cs typeface="Amazon Ember" panose="020B0603020204020204" pitchFamily="34" charset="0"/>
              </a:rPr>
              <a:t> es un servicio de administración de contenedores altamente escalable y de gran rendimiento que es compatible con los contenedores de Docker. Amazon ECS le permite ejecutar aplicaciones fácilmente en un clúster administrado de instancias de Amazon EC2.</a:t>
            </a:r>
          </a:p>
          <a:p>
            <a:pPr rtl="0"/>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rtl="0"/>
            <a:r>
              <a:rPr lang="es-ES" sz="1200" dirty="0">
                <a:latin typeface="Amazon Ember" panose="020B0603020204020204" pitchFamily="34" charset="0"/>
                <a:ea typeface="Amazon Ember" panose="020B0603020204020204" pitchFamily="34" charset="0"/>
                <a:cs typeface="Amazon Ember" panose="020B0603020204020204" pitchFamily="34" charset="0"/>
              </a:rPr>
              <a:t>Las características básicas de Amazon ECS incluyen la posibilidad de hacer lo siguiente: </a:t>
            </a:r>
          </a:p>
          <a:p>
            <a:pPr rtl="0"/>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buFont typeface="Arial" panose="020B0604020202020204" pitchFamily="34" charset="0"/>
              <a:buChar char="•"/>
            </a:pPr>
            <a:r>
              <a:rPr lang="es-ES" sz="1200" b="1" dirty="0">
                <a:latin typeface="Amazon Ember" panose="020B0603020204020204" pitchFamily="34" charset="0"/>
                <a:ea typeface="Amazon Ember" panose="020B0603020204020204" pitchFamily="34" charset="0"/>
                <a:cs typeface="Amazon Ember" panose="020B0603020204020204" pitchFamily="34" charset="0"/>
              </a:rPr>
              <a:t>Lanzar</a:t>
            </a:r>
            <a:r>
              <a:rPr lang="es-ES" sz="1200" dirty="0">
                <a:latin typeface="Amazon Ember" panose="020B0603020204020204" pitchFamily="34" charset="0"/>
                <a:ea typeface="Amazon Ember" panose="020B0603020204020204" pitchFamily="34" charset="0"/>
                <a:cs typeface="Amazon Ember" panose="020B0603020204020204" pitchFamily="34" charset="0"/>
              </a:rPr>
              <a:t> hasta decenas de miles de contenedores de Docker en cuestión de segundos</a:t>
            </a:r>
          </a:p>
          <a:p>
            <a:pPr marL="171450" indent="-171450" rtl="0">
              <a:buFont typeface="Arial" panose="020B0604020202020204" pitchFamily="34" charset="0"/>
              <a:buChar char="•"/>
            </a:pPr>
            <a:r>
              <a:rPr lang="es-ES" sz="1200" b="1" dirty="0">
                <a:latin typeface="Amazon Ember" panose="020B0603020204020204" pitchFamily="34" charset="0"/>
                <a:ea typeface="Amazon Ember" panose="020B0603020204020204" pitchFamily="34" charset="0"/>
                <a:cs typeface="Amazon Ember" panose="020B0603020204020204" pitchFamily="34" charset="0"/>
              </a:rPr>
              <a:t>Monitorear</a:t>
            </a:r>
            <a:r>
              <a:rPr lang="es-ES" sz="1200" dirty="0">
                <a:latin typeface="Amazon Ember" panose="020B0603020204020204" pitchFamily="34" charset="0"/>
                <a:ea typeface="Amazon Ember" panose="020B0603020204020204" pitchFamily="34" charset="0"/>
                <a:cs typeface="Amazon Ember" panose="020B0603020204020204" pitchFamily="34" charset="0"/>
              </a:rPr>
              <a:t> la implementación de contenedores</a:t>
            </a:r>
          </a:p>
          <a:p>
            <a:pPr marL="171450" indent="-171450" rtl="0">
              <a:buFont typeface="Arial" panose="020B0604020202020204" pitchFamily="34" charset="0"/>
              <a:buChar char="•"/>
            </a:pPr>
            <a:r>
              <a:rPr lang="es-ES" sz="1200" b="1" dirty="0">
                <a:latin typeface="Amazon Ember" panose="020B0603020204020204" pitchFamily="34" charset="0"/>
                <a:ea typeface="Amazon Ember" panose="020B0603020204020204" pitchFamily="34" charset="0"/>
                <a:cs typeface="Amazon Ember" panose="020B0603020204020204" pitchFamily="34" charset="0"/>
              </a:rPr>
              <a:t>Administrar</a:t>
            </a:r>
            <a:r>
              <a:rPr lang="es-ES" sz="1200" dirty="0">
                <a:latin typeface="Amazon Ember" panose="020B0603020204020204" pitchFamily="34" charset="0"/>
                <a:ea typeface="Amazon Ember" panose="020B0603020204020204" pitchFamily="34" charset="0"/>
                <a:cs typeface="Amazon Ember" panose="020B0603020204020204" pitchFamily="34" charset="0"/>
              </a:rPr>
              <a:t> el estado del clúster que ejecuta los contenedores</a:t>
            </a:r>
          </a:p>
          <a:p>
            <a:pPr marL="171450" indent="-171450" rtl="0">
              <a:buFont typeface="Arial" panose="020B0604020202020204" pitchFamily="34" charset="0"/>
              <a:buChar char="•"/>
            </a:pPr>
            <a:r>
              <a:rPr lang="es-ES" sz="1200" b="1" dirty="0">
                <a:latin typeface="Amazon Ember" panose="020B0603020204020204" pitchFamily="34" charset="0"/>
                <a:ea typeface="Amazon Ember" panose="020B0603020204020204" pitchFamily="34" charset="0"/>
                <a:cs typeface="Amazon Ember" panose="020B0603020204020204" pitchFamily="34" charset="0"/>
              </a:rPr>
              <a:t>Programar </a:t>
            </a:r>
            <a:r>
              <a:rPr lang="es-ES" sz="1200" b="0" dirty="0">
                <a:latin typeface="Amazon Ember" panose="020B0603020204020204" pitchFamily="34" charset="0"/>
                <a:ea typeface="Amazon Ember" panose="020B0603020204020204" pitchFamily="34" charset="0"/>
                <a:cs typeface="Amazon Ember" panose="020B0603020204020204" pitchFamily="34" charset="0"/>
              </a:rPr>
              <a:t>contenedores con</a:t>
            </a:r>
            <a:r>
              <a:rPr lang="es-ES" sz="1200" dirty="0">
                <a:latin typeface="Amazon Ember" panose="020B0603020204020204" pitchFamily="34" charset="0"/>
                <a:ea typeface="Amazon Ember" panose="020B0603020204020204" pitchFamily="34" charset="0"/>
                <a:cs typeface="Amazon Ember" panose="020B0603020204020204" pitchFamily="34" charset="0"/>
              </a:rPr>
              <a:t> un programador integrado o de terceros (por ejemplo, Apache </a:t>
            </a:r>
            <a:r>
              <a:rPr lang="es-ES" sz="1200" dirty="0" err="1">
                <a:latin typeface="Amazon Ember" panose="020B0603020204020204" pitchFamily="34" charset="0"/>
                <a:ea typeface="Amazon Ember" panose="020B0603020204020204" pitchFamily="34" charset="0"/>
                <a:cs typeface="Amazon Ember" panose="020B0603020204020204" pitchFamily="34" charset="0"/>
              </a:rPr>
              <a:t>Mesos</a:t>
            </a:r>
            <a:r>
              <a:rPr lang="es-ES" sz="1200" dirty="0">
                <a:latin typeface="Amazon Ember" panose="020B0603020204020204" pitchFamily="34" charset="0"/>
                <a:ea typeface="Amazon Ember" panose="020B0603020204020204" pitchFamily="34" charset="0"/>
                <a:cs typeface="Amazon Ember" panose="020B0603020204020204" pitchFamily="34" charset="0"/>
              </a:rPr>
              <a:t> o </a:t>
            </a:r>
            <a:r>
              <a:rPr lang="es-ES" sz="1200" dirty="0" err="1">
                <a:latin typeface="Amazon Ember" panose="020B0603020204020204" pitchFamily="34" charset="0"/>
                <a:ea typeface="Amazon Ember" panose="020B0603020204020204" pitchFamily="34" charset="0"/>
                <a:cs typeface="Amazon Ember" panose="020B0603020204020204" pitchFamily="34" charset="0"/>
              </a:rPr>
              <a:t>Blox</a:t>
            </a:r>
            <a:r>
              <a:rPr lang="es-ES" sz="1200" dirty="0">
                <a:latin typeface="Amazon Ember" panose="020B0603020204020204" pitchFamily="34" charset="0"/>
                <a:ea typeface="Amazon Ember" panose="020B0603020204020204" pitchFamily="34" charset="0"/>
                <a:cs typeface="Amazon Ember" panose="020B0603020204020204" pitchFamily="34" charset="0"/>
              </a:rPr>
              <a:t>)</a:t>
            </a:r>
          </a:p>
          <a:p>
            <a:pPr rtl="0"/>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rtl="0"/>
            <a:r>
              <a:rPr lang="es-ES" sz="1200" dirty="0">
                <a:latin typeface="Amazon Ember" panose="020B0603020204020204" pitchFamily="34" charset="0"/>
                <a:ea typeface="Amazon Ember" panose="020B0603020204020204" pitchFamily="34" charset="0"/>
                <a:cs typeface="Amazon Ember" panose="020B0603020204020204" pitchFamily="34" charset="0"/>
              </a:rPr>
              <a:t>Los clústeres de Amazon ECS también pueden utilizar instancias de spot e instancias reservadas. </a:t>
            </a:r>
          </a:p>
          <a:p>
            <a:pPr rtl="0"/>
            <a:endParaRPr lang="es-ES" sz="1200" dirty="0">
              <a:latin typeface="Amazon Ember" panose="020B0603020204020204" pitchFamily="34" charset="0"/>
              <a:ea typeface="Amazon Ember" panose="020B0603020204020204" pitchFamily="34" charset="0"/>
              <a:cs typeface="Amazon Ember" panose="020B0603020204020204" pitchFamily="34" charset="0"/>
            </a:endParaRPr>
          </a:p>
          <a:p>
            <a:pPr rtl="0"/>
            <a:r>
              <a:rPr lang="es-ES" sz="1200" dirty="0">
                <a:latin typeface="Amazon Ember" panose="020B0603020204020204" pitchFamily="34" charset="0"/>
                <a:ea typeface="Amazon Ember" panose="020B0603020204020204" pitchFamily="34" charset="0"/>
                <a:cs typeface="Amazon Ember" panose="020B0603020204020204" pitchFamily="34" charset="0"/>
              </a:rPr>
              <a:t>Para preparar la aplicación con el fin de ejecutarla en Amazon ECS, debe crear una </a:t>
            </a:r>
            <a:r>
              <a:rPr lang="es-ES" sz="1200" b="1" dirty="0">
                <a:latin typeface="Amazon Ember" panose="020B0603020204020204" pitchFamily="34" charset="0"/>
                <a:ea typeface="Amazon Ember" panose="020B0603020204020204" pitchFamily="34" charset="0"/>
                <a:cs typeface="Amazon Ember" panose="020B0603020204020204" pitchFamily="34" charset="0"/>
              </a:rPr>
              <a:t>definición de tarea</a:t>
            </a:r>
            <a:r>
              <a:rPr lang="es-ES" sz="1200" dirty="0">
                <a:latin typeface="Amazon Ember" panose="020B0603020204020204" pitchFamily="34" charset="0"/>
                <a:ea typeface="Amazon Ember" panose="020B0603020204020204" pitchFamily="34" charset="0"/>
                <a:cs typeface="Amazon Ember" panose="020B0603020204020204" pitchFamily="34" charset="0"/>
              </a:rPr>
              <a:t>, es decir, un archivo de texto que </a:t>
            </a:r>
            <a:r>
              <a:rPr lang="es-ES" sz="1200" b="1" dirty="0">
                <a:latin typeface="Amazon Ember" panose="020B0603020204020204" pitchFamily="34" charset="0"/>
                <a:ea typeface="Amazon Ember" panose="020B0603020204020204" pitchFamily="34" charset="0"/>
                <a:cs typeface="Amazon Ember" panose="020B0603020204020204" pitchFamily="34" charset="0"/>
              </a:rPr>
              <a:t>describe uno o varios contenedores</a:t>
            </a:r>
            <a:r>
              <a:rPr lang="es-ES" sz="1200" dirty="0">
                <a:latin typeface="Amazon Ember" panose="020B0603020204020204" pitchFamily="34" charset="0"/>
                <a:ea typeface="Amazon Ember" panose="020B0603020204020204" pitchFamily="34" charset="0"/>
                <a:cs typeface="Amazon Ember" panose="020B0603020204020204" pitchFamily="34" charset="0"/>
              </a:rPr>
              <a:t>, hasta un máximo de diez, que componen la aplicación. Podemos decir que es un plano técnico de la aplicación. La definición de tareas especifica los parámetros para la aplicación, como los contenedores que se utilizarán, los puertos que se deben abrir para la aplicación y los volúmenes de datos que se deben utilizar con los contenedores en la tarea. </a:t>
            </a:r>
          </a:p>
          <a:p>
            <a:pPr rtl="0"/>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rtl="0"/>
            <a:r>
              <a:rPr lang="es-ES" sz="1200" dirty="0">
                <a:latin typeface="Amazon Ember" panose="020B0603020204020204" pitchFamily="34" charset="0"/>
                <a:ea typeface="Amazon Ember" panose="020B0603020204020204" pitchFamily="34" charset="0"/>
                <a:cs typeface="Amazon Ember" panose="020B0603020204020204" pitchFamily="34" charset="0"/>
              </a:rPr>
              <a:t>Una </a:t>
            </a:r>
            <a:r>
              <a:rPr lang="es-ES" sz="1200" b="1" dirty="0">
                <a:latin typeface="Amazon Ember" panose="020B0603020204020204" pitchFamily="34" charset="0"/>
                <a:ea typeface="Amazon Ember" panose="020B0603020204020204" pitchFamily="34" charset="0"/>
                <a:cs typeface="Amazon Ember" panose="020B0603020204020204" pitchFamily="34" charset="0"/>
              </a:rPr>
              <a:t>tarea </a:t>
            </a:r>
            <a:r>
              <a:rPr lang="es-ES" sz="1200" dirty="0">
                <a:latin typeface="Amazon Ember" panose="020B0603020204020204" pitchFamily="34" charset="0"/>
                <a:ea typeface="Amazon Ember" panose="020B0603020204020204" pitchFamily="34" charset="0"/>
                <a:cs typeface="Amazon Ember" panose="020B0603020204020204" pitchFamily="34" charset="0"/>
              </a:rPr>
              <a:t>es la instancia creada de una definición de tarea dentro de un clúster. Puede especificar el número de tareas que se ejecutarán en el clúster. El </a:t>
            </a:r>
            <a:r>
              <a:rPr lang="es-ES" sz="1200" b="1" dirty="0">
                <a:latin typeface="Amazon Ember" panose="020B0603020204020204" pitchFamily="34" charset="0"/>
                <a:ea typeface="Amazon Ember" panose="020B0603020204020204" pitchFamily="34" charset="0"/>
                <a:cs typeface="Amazon Ember" panose="020B0603020204020204" pitchFamily="34" charset="0"/>
              </a:rPr>
              <a:t>programador de tareas de Amazon ECS</a:t>
            </a:r>
            <a:r>
              <a:rPr lang="es-ES" sz="1200" dirty="0">
                <a:latin typeface="Amazon Ember" panose="020B0603020204020204" pitchFamily="34" charset="0"/>
                <a:ea typeface="Amazon Ember" panose="020B0603020204020204" pitchFamily="34" charset="0"/>
                <a:cs typeface="Amazon Ember" panose="020B0603020204020204" pitchFamily="34" charset="0"/>
              </a:rPr>
              <a:t> es responsable de colocar las tareas dentro del clúster. Una tarea se ejecutará en uno a diez contenedores, según la definición de tarea que haya establecido.</a:t>
            </a:r>
            <a:br>
              <a:rPr lang="en-US" sz="1200" dirty="0">
                <a:latin typeface="Amazon Ember" panose="020B0603020204020204" pitchFamily="34" charset="0"/>
                <a:ea typeface="Amazon Ember" panose="020B0603020204020204" pitchFamily="34" charset="0"/>
                <a:cs typeface="Amazon Ember" panose="020B0603020204020204" pitchFamily="34" charset="0"/>
              </a:rPr>
            </a:b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rtl="0"/>
            <a:r>
              <a:rPr lang="es-ES" sz="1200" dirty="0">
                <a:latin typeface="Amazon Ember" panose="020B0603020204020204" pitchFamily="34" charset="0"/>
                <a:ea typeface="Amazon Ember" panose="020B0603020204020204" pitchFamily="34" charset="0"/>
                <a:cs typeface="Amazon Ember" panose="020B0603020204020204" pitchFamily="34" charset="0"/>
              </a:rPr>
              <a:t>Cuando Amazon ECS ejecuta los contenedores que componen la tarea, los coloca en un </a:t>
            </a:r>
            <a:r>
              <a:rPr lang="es-ES" sz="1200" b="1" dirty="0">
                <a:latin typeface="Amazon Ember" panose="020B0603020204020204" pitchFamily="34" charset="0"/>
                <a:ea typeface="Amazon Ember" panose="020B0603020204020204" pitchFamily="34" charset="0"/>
                <a:cs typeface="Amazon Ember" panose="020B0603020204020204" pitchFamily="34" charset="0"/>
              </a:rPr>
              <a:t>clúster</a:t>
            </a:r>
            <a:r>
              <a:rPr lang="es-ES" sz="1200" dirty="0">
                <a:latin typeface="Amazon Ember" panose="020B0603020204020204" pitchFamily="34" charset="0"/>
                <a:ea typeface="Amazon Ember" panose="020B0603020204020204" pitchFamily="34" charset="0"/>
                <a:cs typeface="Amazon Ember" panose="020B0603020204020204" pitchFamily="34" charset="0"/>
              </a:rPr>
              <a:t> de ECS. El clúster (cuando elige el tipo de lanzamiento de EC2) consta de un grupo de instancias EC2, y cada una ejecuta un </a:t>
            </a:r>
            <a:r>
              <a:rPr lang="es-ES" sz="1200" b="1" dirty="0">
                <a:latin typeface="Amazon Ember" panose="020B0603020204020204" pitchFamily="34" charset="0"/>
                <a:ea typeface="Amazon Ember" panose="020B0603020204020204" pitchFamily="34" charset="0"/>
                <a:cs typeface="Amazon Ember" panose="020B0603020204020204" pitchFamily="34" charset="0"/>
              </a:rPr>
              <a:t>agente de contenedor de Amazon ECS</a:t>
            </a:r>
            <a:r>
              <a:rPr lang="es-ES" sz="1200" dirty="0">
                <a:latin typeface="Amazon Ember" panose="020B0603020204020204" pitchFamily="34" charset="0"/>
                <a:ea typeface="Amazon Ember" panose="020B0603020204020204" pitchFamily="34" charset="0"/>
                <a:cs typeface="Amazon Ember" panose="020B0603020204020204" pitchFamily="34" charset="0"/>
              </a:rPr>
              <a:t>. </a:t>
            </a:r>
          </a:p>
          <a:p>
            <a:pPr rtl="0"/>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rtl="0"/>
            <a:r>
              <a:rPr lang="es-ES" sz="1200" dirty="0">
                <a:latin typeface="Amazon Ember" panose="020B0603020204020204" pitchFamily="34" charset="0"/>
                <a:ea typeface="Amazon Ember" panose="020B0603020204020204" pitchFamily="34" charset="0"/>
                <a:cs typeface="Amazon Ember" panose="020B0603020204020204" pitchFamily="34" charset="0"/>
              </a:rPr>
              <a:t>Amazon ECS ofrece varias estrategias de programación que colocarán los contenedores en clústeres en función de las necesidades de recursos (por ejemplo, CPU o RAM) y los requisitos de disponibilidad. </a:t>
            </a:r>
          </a:p>
          <a:p>
            <a:pPr rtl="0"/>
            <a:endParaRPr lang="es-ES" sz="1200" dirty="0">
              <a:latin typeface="Amazon Ember" panose="020B0603020204020204" pitchFamily="34" charset="0"/>
              <a:ea typeface="Amazon Ember" panose="020B0603020204020204" pitchFamily="34" charset="0"/>
              <a:cs typeface="Amazon Ember" panose="020B0603020204020204" pitchFamily="34" charset="0"/>
            </a:endParaRPr>
          </a:p>
          <a:p>
            <a:endParaRPr lang="es-CL" dirty="0"/>
          </a:p>
        </p:txBody>
      </p:sp>
      <p:sp>
        <p:nvSpPr>
          <p:cNvPr id="4" name="Marcador de número de diapositiva 3"/>
          <p:cNvSpPr>
            <a:spLocks noGrp="1"/>
          </p:cNvSpPr>
          <p:nvPr>
            <p:ph type="sldNum" sz="quarter" idx="5"/>
          </p:nvPr>
        </p:nvSpPr>
        <p:spPr/>
        <p:txBody>
          <a:bodyPr/>
          <a:lstStyle/>
          <a:p>
            <a:fld id="{35C2C890-E6DE-1A45-98C6-E722FA6368DA}" type="slidenum">
              <a:rPr lang="es-CL" smtClean="0"/>
              <a:t>19</a:t>
            </a:fld>
            <a:endParaRPr lang="es-CL"/>
          </a:p>
        </p:txBody>
      </p:sp>
    </p:spTree>
    <p:extLst>
      <p:ext uri="{BB962C8B-B14F-4D97-AF65-F5344CB8AC3E}">
        <p14:creationId xmlns:p14="http://schemas.microsoft.com/office/powerpoint/2010/main" val="41644475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s-ES" sz="1200" b="1" dirty="0" err="1">
                <a:latin typeface="Amazon Ember" panose="020B0603020204020204" pitchFamily="34" charset="0"/>
                <a:ea typeface="Amazon Ember" panose="020B0603020204020204" pitchFamily="34" charset="0"/>
                <a:cs typeface="Amazon Ember" panose="020B0603020204020204" pitchFamily="34" charset="0"/>
              </a:rPr>
              <a:t>Kubernetes</a:t>
            </a:r>
            <a:r>
              <a:rPr lang="es-ES" sz="1200" b="1" dirty="0">
                <a:latin typeface="Amazon Ember" panose="020B0603020204020204" pitchFamily="34" charset="0"/>
                <a:ea typeface="Amazon Ember" panose="020B0603020204020204" pitchFamily="34" charset="0"/>
                <a:cs typeface="Amazon Ember" panose="020B0603020204020204" pitchFamily="34" charset="0"/>
              </a:rPr>
              <a:t> </a:t>
            </a:r>
            <a:r>
              <a:rPr lang="es-ES" sz="1200" dirty="0">
                <a:latin typeface="Amazon Ember" panose="020B0603020204020204" pitchFamily="34" charset="0"/>
                <a:ea typeface="Amazon Ember" panose="020B0603020204020204" pitchFamily="34" charset="0"/>
                <a:cs typeface="Amazon Ember" panose="020B0603020204020204" pitchFamily="34" charset="0"/>
              </a:rPr>
              <a:t>es un software de código abierto para la organización de contenedores. Puede trabajar con muchas tecnologías de creación de contenedores, incluido Docker. Como se trata de un proyecto de código abierto reconocido, una gran comunidad de desarrolladores y compañías crean extensiones, integraciones y complementos que mantienen la vigencia del software, y se agregan funciones nuevas de gran demanda con frecuencia.</a:t>
            </a:r>
          </a:p>
          <a:p>
            <a:pPr rtl="0"/>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Kubernetes</a:t>
            </a:r>
            <a:r>
              <a:rPr lang="es-ES" sz="12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le permite implementar y administrar </a:t>
            </a:r>
            <a:r>
              <a:rPr lang="es-ES" sz="1200" b="1"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aplicaciones en contenedores</a:t>
            </a:r>
            <a:r>
              <a:rPr lang="es-ES" sz="12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 escala. Con </a:t>
            </a:r>
            <a:r>
              <a:rPr lang="es-ES" sz="1200" b="0" i="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Kubernetes</a:t>
            </a:r>
            <a:r>
              <a:rPr lang="es-ES" sz="12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puede ejecutar cualquier tipo de aplicación en contenedores con el mismo conjunto de herramientas tanto en centros de datos en las instalaciones como en la nube. </a:t>
            </a:r>
            <a:r>
              <a:rPr lang="es-ES" sz="1200" dirty="0" err="1">
                <a:latin typeface="Amazon Ember" panose="020B0603020204020204" pitchFamily="34" charset="0"/>
                <a:ea typeface="Amazon Ember" panose="020B0603020204020204" pitchFamily="34" charset="0"/>
                <a:cs typeface="Amazon Ember" panose="020B0603020204020204" pitchFamily="34" charset="0"/>
              </a:rPr>
              <a:t>Kubernetes</a:t>
            </a:r>
            <a:r>
              <a:rPr lang="es-ES" sz="1200" dirty="0">
                <a:latin typeface="Amazon Ember" panose="020B0603020204020204" pitchFamily="34" charset="0"/>
                <a:ea typeface="Amazon Ember" panose="020B0603020204020204" pitchFamily="34" charset="0"/>
                <a:cs typeface="Amazon Ember" panose="020B0603020204020204" pitchFamily="34" charset="0"/>
              </a:rPr>
              <a:t> administra un </a:t>
            </a:r>
            <a:r>
              <a:rPr lang="es-ES" sz="1200" b="1" dirty="0">
                <a:latin typeface="Amazon Ember" panose="020B0603020204020204" pitchFamily="34" charset="0"/>
                <a:ea typeface="Amazon Ember" panose="020B0603020204020204" pitchFamily="34" charset="0"/>
                <a:cs typeface="Amazon Ember" panose="020B0603020204020204" pitchFamily="34" charset="0"/>
              </a:rPr>
              <a:t>clúster</a:t>
            </a:r>
            <a:r>
              <a:rPr lang="es-ES" sz="1200" dirty="0">
                <a:latin typeface="Amazon Ember" panose="020B0603020204020204" pitchFamily="34" charset="0"/>
                <a:ea typeface="Amazon Ember" panose="020B0603020204020204" pitchFamily="34" charset="0"/>
                <a:cs typeface="Amazon Ember" panose="020B0603020204020204" pitchFamily="34" charset="0"/>
              </a:rPr>
              <a:t> de instancias de informática (llamadas </a:t>
            </a:r>
            <a:r>
              <a:rPr lang="es-ES" sz="1200" b="1" dirty="0">
                <a:latin typeface="Amazon Ember" panose="020B0603020204020204" pitchFamily="34" charset="0"/>
                <a:ea typeface="Amazon Ember" panose="020B0603020204020204" pitchFamily="34" charset="0"/>
                <a:cs typeface="Amazon Ember" panose="020B0603020204020204" pitchFamily="34" charset="0"/>
              </a:rPr>
              <a:t>nodos</a:t>
            </a:r>
            <a:r>
              <a:rPr lang="es-ES" sz="1200" dirty="0">
                <a:latin typeface="Amazon Ember" panose="020B0603020204020204" pitchFamily="34" charset="0"/>
                <a:ea typeface="Amazon Ember" panose="020B0603020204020204" pitchFamily="34" charset="0"/>
                <a:cs typeface="Amazon Ember" panose="020B0603020204020204" pitchFamily="34" charset="0"/>
              </a:rPr>
              <a:t>). Ejecuta contenedores en el clúster, que se basan en el lugar en que están disponibles los recursos informáticos y en los requisitos de recursos de cada contenedor. Los contenedores</a:t>
            </a:r>
            <a:r>
              <a:rPr lang="es-ES" sz="1200" b="1" dirty="0">
                <a:latin typeface="Amazon Ember" panose="020B0603020204020204" pitchFamily="34" charset="0"/>
                <a:ea typeface="Amazon Ember" panose="020B0603020204020204" pitchFamily="34" charset="0"/>
                <a:cs typeface="Amazon Ember" panose="020B0603020204020204" pitchFamily="34" charset="0"/>
              </a:rPr>
              <a:t> se ejecutan en agrupaciones lógicas denominadas </a:t>
            </a:r>
            <a:r>
              <a:rPr lang="es-ES" sz="1200" b="0" dirty="0" err="1">
                <a:latin typeface="Amazon Ember" panose="020B0603020204020204" pitchFamily="34" charset="0"/>
                <a:ea typeface="Amazon Ember" panose="020B0603020204020204" pitchFamily="34" charset="0"/>
                <a:cs typeface="Amazon Ember" panose="020B0603020204020204" pitchFamily="34" charset="0"/>
              </a:rPr>
              <a:t>pods</a:t>
            </a:r>
            <a:r>
              <a:rPr lang="es-ES" sz="1200" b="0" dirty="0">
                <a:latin typeface="Amazon Ember" panose="020B0603020204020204" pitchFamily="34" charset="0"/>
                <a:ea typeface="Amazon Ember" panose="020B0603020204020204" pitchFamily="34" charset="0"/>
                <a:cs typeface="Amazon Ember" panose="020B0603020204020204" pitchFamily="34" charset="0"/>
              </a:rPr>
              <a:t>. Puede ejecutar y escalar uno o varios contenedores juntos como un </a:t>
            </a:r>
            <a:r>
              <a:rPr lang="es-ES" sz="1200" b="0" dirty="0" err="1">
                <a:latin typeface="Amazon Ember" panose="020B0603020204020204" pitchFamily="34" charset="0"/>
                <a:ea typeface="Amazon Ember" panose="020B0603020204020204" pitchFamily="34" charset="0"/>
                <a:cs typeface="Amazon Ember" panose="020B0603020204020204" pitchFamily="34" charset="0"/>
              </a:rPr>
              <a:t>pod</a:t>
            </a:r>
            <a:r>
              <a:rPr lang="es-ES" sz="1200" b="0" dirty="0">
                <a:latin typeface="Amazon Ember" panose="020B0603020204020204" pitchFamily="34" charset="0"/>
                <a:ea typeface="Amazon Ember" panose="020B0603020204020204" pitchFamily="34" charset="0"/>
                <a:cs typeface="Amazon Ember" panose="020B0603020204020204" pitchFamily="34" charset="0"/>
              </a:rPr>
              <a:t>.</a:t>
            </a:r>
            <a:r>
              <a:rPr lang="es-ES" sz="1200" dirty="0">
                <a:latin typeface="Amazon Ember" panose="020B0603020204020204" pitchFamily="34" charset="0"/>
                <a:ea typeface="Amazon Ember" panose="020B0603020204020204" pitchFamily="34" charset="0"/>
                <a:cs typeface="Amazon Ember" panose="020B0603020204020204" pitchFamily="34" charset="0"/>
              </a:rPr>
              <a:t> A cada </a:t>
            </a:r>
            <a:r>
              <a:rPr lang="es-ES" sz="1200" dirty="0" err="1">
                <a:latin typeface="Amazon Ember" panose="020B0603020204020204" pitchFamily="34" charset="0"/>
                <a:ea typeface="Amazon Ember" panose="020B0603020204020204" pitchFamily="34" charset="0"/>
                <a:cs typeface="Amazon Ember" panose="020B0603020204020204" pitchFamily="34" charset="0"/>
              </a:rPr>
              <a:t>pod</a:t>
            </a:r>
            <a:r>
              <a:rPr lang="es-ES" sz="1200" dirty="0">
                <a:latin typeface="Amazon Ember" panose="020B0603020204020204" pitchFamily="34" charset="0"/>
                <a:ea typeface="Amazon Ember" panose="020B0603020204020204" pitchFamily="34" charset="0"/>
                <a:cs typeface="Amazon Ember" panose="020B0603020204020204" pitchFamily="34" charset="0"/>
              </a:rPr>
              <a:t> se le asigna una dirección IP y un nombre único de sistema de nombres de dominio (DNS), que </a:t>
            </a:r>
            <a:r>
              <a:rPr lang="es-ES" sz="1200" dirty="0" err="1">
                <a:latin typeface="Amazon Ember" panose="020B0603020204020204" pitchFamily="34" charset="0"/>
                <a:ea typeface="Amazon Ember" panose="020B0603020204020204" pitchFamily="34" charset="0"/>
                <a:cs typeface="Amazon Ember" panose="020B0603020204020204" pitchFamily="34" charset="0"/>
              </a:rPr>
              <a:t>Kubernetes</a:t>
            </a:r>
            <a:r>
              <a:rPr lang="es-ES" sz="1200" dirty="0">
                <a:latin typeface="Amazon Ember" panose="020B0603020204020204" pitchFamily="34" charset="0"/>
                <a:ea typeface="Amazon Ember" panose="020B0603020204020204" pitchFamily="34" charset="0"/>
                <a:cs typeface="Amazon Ember" panose="020B0603020204020204" pitchFamily="34" charset="0"/>
              </a:rPr>
              <a:t> utiliza para conectar los servicios entre sí y con el tráfico externo.</a:t>
            </a:r>
            <a:br>
              <a:rPr lang="en-US" sz="1200" dirty="0">
                <a:latin typeface="Amazon Ember" panose="020B0603020204020204" pitchFamily="34" charset="0"/>
                <a:ea typeface="Amazon Ember" panose="020B0603020204020204" pitchFamily="34" charset="0"/>
                <a:cs typeface="Amazon Ember" panose="020B0603020204020204" pitchFamily="34" charset="0"/>
              </a:rPr>
            </a:b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rtl="0">
              <a:defRPr/>
            </a:pPr>
            <a:r>
              <a:rPr lang="es-ES" sz="1200" dirty="0">
                <a:latin typeface="Amazon Ember" panose="020B0603020204020204" pitchFamily="34" charset="0"/>
                <a:ea typeface="Amazon Ember" panose="020B0603020204020204" pitchFamily="34" charset="0"/>
                <a:cs typeface="Amazon Ember" panose="020B0603020204020204" pitchFamily="34" charset="0"/>
              </a:rPr>
              <a:t>Una ventaja principal de </a:t>
            </a:r>
            <a:r>
              <a:rPr lang="es-ES" sz="1200" dirty="0" err="1">
                <a:latin typeface="Amazon Ember" panose="020B0603020204020204" pitchFamily="34" charset="0"/>
                <a:ea typeface="Amazon Ember" panose="020B0603020204020204" pitchFamily="34" charset="0"/>
                <a:cs typeface="Amazon Ember" panose="020B0603020204020204" pitchFamily="34" charset="0"/>
              </a:rPr>
              <a:t>Kubernetes</a:t>
            </a:r>
            <a:r>
              <a:rPr lang="es-ES" sz="1200" dirty="0">
                <a:latin typeface="Amazon Ember" panose="020B0603020204020204" pitchFamily="34" charset="0"/>
                <a:ea typeface="Amazon Ember" panose="020B0603020204020204" pitchFamily="34" charset="0"/>
                <a:cs typeface="Amazon Ember" panose="020B0603020204020204" pitchFamily="34" charset="0"/>
              </a:rPr>
              <a:t> es que puede usarlo para ejecutar aplicaciones en contenedores en cualquier entorno sin necesidad de cambiar sus herramientas operativas. Por ejemplo, se pueden transferir aplicaciones desde máquinas de desarrollo en las instalaciones hacia implementaciones de producción en la nube utilizando las mismas herramientas operativas. </a:t>
            </a:r>
          </a:p>
          <a:p>
            <a:endParaRPr lang="es-CL" dirty="0"/>
          </a:p>
        </p:txBody>
      </p:sp>
      <p:sp>
        <p:nvSpPr>
          <p:cNvPr id="4" name="Marcador de número de diapositiva 3"/>
          <p:cNvSpPr>
            <a:spLocks noGrp="1"/>
          </p:cNvSpPr>
          <p:nvPr>
            <p:ph type="sldNum" sz="quarter" idx="5"/>
          </p:nvPr>
        </p:nvSpPr>
        <p:spPr/>
        <p:txBody>
          <a:bodyPr/>
          <a:lstStyle/>
          <a:p>
            <a:fld id="{35C2C890-E6DE-1A45-98C6-E722FA6368DA}" type="slidenum">
              <a:rPr lang="es-CL" smtClean="0"/>
              <a:t>20</a:t>
            </a:fld>
            <a:endParaRPr lang="es-CL"/>
          </a:p>
        </p:txBody>
      </p:sp>
    </p:spTree>
    <p:extLst>
      <p:ext uri="{BB962C8B-B14F-4D97-AF65-F5344CB8AC3E}">
        <p14:creationId xmlns:p14="http://schemas.microsoft.com/office/powerpoint/2010/main" val="4119348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0" rtl="0">
              <a:defRPr/>
            </a:pPr>
            <a:r>
              <a:rPr lang="es-ES" sz="1200" dirty="0">
                <a:latin typeface="Amazon Ember" panose="020B0603020204020204" pitchFamily="34" charset="0"/>
                <a:ea typeface="Amazon Ember" panose="020B0603020204020204" pitchFamily="34" charset="0"/>
                <a:cs typeface="Amazon Ember" panose="020B0603020204020204" pitchFamily="34" charset="0"/>
              </a:rPr>
              <a:t>Tal vez piense que podría lanzar una o varias instancias de Amazon EC2, instalar Docker en cada instancia, instalar </a:t>
            </a:r>
            <a:r>
              <a:rPr lang="es-ES" sz="1200" dirty="0" err="1">
                <a:latin typeface="Amazon Ember" panose="020B0603020204020204" pitchFamily="34" charset="0"/>
                <a:ea typeface="Amazon Ember" panose="020B0603020204020204" pitchFamily="34" charset="0"/>
                <a:cs typeface="Amazon Ember" panose="020B0603020204020204" pitchFamily="34" charset="0"/>
              </a:rPr>
              <a:t>Kubernetes</a:t>
            </a:r>
            <a:r>
              <a:rPr lang="es-ES" sz="1200" dirty="0">
                <a:latin typeface="Amazon Ember" panose="020B0603020204020204" pitchFamily="34" charset="0"/>
                <a:ea typeface="Amazon Ember" panose="020B0603020204020204" pitchFamily="34" charset="0"/>
                <a:cs typeface="Amazon Ember" panose="020B0603020204020204" pitchFamily="34" charset="0"/>
              </a:rPr>
              <a:t> en el clúster, y administrar y ejecutar </a:t>
            </a:r>
            <a:r>
              <a:rPr lang="es-ES" sz="1200" dirty="0" err="1">
                <a:latin typeface="Amazon Ember" panose="020B0603020204020204" pitchFamily="34" charset="0"/>
                <a:ea typeface="Amazon Ember" panose="020B0603020204020204" pitchFamily="34" charset="0"/>
                <a:cs typeface="Amazon Ember" panose="020B0603020204020204" pitchFamily="34" charset="0"/>
              </a:rPr>
              <a:t>Kubernetes</a:t>
            </a:r>
            <a:r>
              <a:rPr lang="es-ES" sz="1200" dirty="0">
                <a:latin typeface="Amazon Ember" panose="020B0603020204020204" pitchFamily="34" charset="0"/>
                <a:ea typeface="Amazon Ember" panose="020B0603020204020204" pitchFamily="34" charset="0"/>
                <a:cs typeface="Amazon Ember" panose="020B0603020204020204" pitchFamily="34" charset="0"/>
              </a:rPr>
              <a:t> usted mismo. Si bien es una opción válida, AWS ofrece un servicio denominado Amazon </a:t>
            </a:r>
            <a:r>
              <a:rPr lang="es-ES" sz="1200" dirty="0" err="1">
                <a:latin typeface="Amazon Ember" panose="020B0603020204020204" pitchFamily="34" charset="0"/>
                <a:ea typeface="Amazon Ember" panose="020B0603020204020204" pitchFamily="34" charset="0"/>
                <a:cs typeface="Amazon Ember" panose="020B0603020204020204" pitchFamily="34" charset="0"/>
              </a:rPr>
              <a:t>Elastic</a:t>
            </a:r>
            <a:r>
              <a:rPr lang="es-ES" sz="1200" dirty="0">
                <a:latin typeface="Amazon Ember" panose="020B0603020204020204" pitchFamily="34" charset="0"/>
                <a:ea typeface="Amazon Ember" panose="020B0603020204020204" pitchFamily="34" charset="0"/>
                <a:cs typeface="Amazon Ember" panose="020B0603020204020204" pitchFamily="34" charset="0"/>
              </a:rPr>
              <a:t> </a:t>
            </a:r>
            <a:r>
              <a:rPr lang="es-ES" sz="1200" dirty="0" err="1">
                <a:latin typeface="Amazon Ember" panose="020B0603020204020204" pitchFamily="34" charset="0"/>
                <a:ea typeface="Amazon Ember" panose="020B0603020204020204" pitchFamily="34" charset="0"/>
                <a:cs typeface="Amazon Ember" panose="020B0603020204020204" pitchFamily="34" charset="0"/>
              </a:rPr>
              <a:t>Kubernetes</a:t>
            </a:r>
            <a:r>
              <a:rPr lang="es-ES" sz="1200" dirty="0">
                <a:latin typeface="Amazon Ember" panose="020B0603020204020204" pitchFamily="34" charset="0"/>
                <a:ea typeface="Amazon Ember" panose="020B0603020204020204" pitchFamily="34" charset="0"/>
                <a:cs typeface="Amazon Ember" panose="020B0603020204020204" pitchFamily="34" charset="0"/>
              </a:rPr>
              <a:t> </a:t>
            </a:r>
            <a:r>
              <a:rPr lang="es-ES" sz="1200" dirty="0" err="1">
                <a:latin typeface="Amazon Ember" panose="020B0603020204020204" pitchFamily="34" charset="0"/>
                <a:ea typeface="Amazon Ember" panose="020B0603020204020204" pitchFamily="34" charset="0"/>
                <a:cs typeface="Amazon Ember" panose="020B0603020204020204" pitchFamily="34" charset="0"/>
              </a:rPr>
              <a:t>Service</a:t>
            </a:r>
            <a:r>
              <a:rPr lang="es-ES" sz="1200" dirty="0">
                <a:latin typeface="Amazon Ember" panose="020B0603020204020204" pitchFamily="34" charset="0"/>
                <a:ea typeface="Amazon Ember" panose="020B0603020204020204" pitchFamily="34" charset="0"/>
                <a:cs typeface="Amazon Ember" panose="020B0603020204020204" pitchFamily="34" charset="0"/>
              </a:rPr>
              <a:t> (Amazon EKS) que simplifica la administración de los clústeres de </a:t>
            </a:r>
            <a:r>
              <a:rPr lang="es-ES" sz="1200" dirty="0" err="1">
                <a:latin typeface="Amazon Ember" panose="020B0603020204020204" pitchFamily="34" charset="0"/>
                <a:ea typeface="Amazon Ember" panose="020B0603020204020204" pitchFamily="34" charset="0"/>
                <a:cs typeface="Amazon Ember" panose="020B0603020204020204" pitchFamily="34" charset="0"/>
              </a:rPr>
              <a:t>Kubernetes</a:t>
            </a:r>
            <a:r>
              <a:rPr lang="es-ES" sz="1200" dirty="0">
                <a:latin typeface="Amazon Ember" panose="020B0603020204020204" pitchFamily="34" charset="0"/>
                <a:ea typeface="Amazon Ember" panose="020B0603020204020204" pitchFamily="34" charset="0"/>
                <a:cs typeface="Amazon Ember" panose="020B0603020204020204" pitchFamily="34" charset="0"/>
              </a:rPr>
              <a:t>. </a:t>
            </a:r>
          </a:p>
          <a:p>
            <a:pPr lvl="0" rtl="0">
              <a:defRPr/>
            </a:pP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lvl="0" rtl="0">
              <a:defRPr/>
            </a:pPr>
            <a:r>
              <a:rPr lang="es-ES" sz="1200" b="1" dirty="0">
                <a:latin typeface="Amazon Ember" panose="020B0603020204020204" pitchFamily="34" charset="0"/>
                <a:ea typeface="Amazon Ember" panose="020B0603020204020204" pitchFamily="34" charset="0"/>
                <a:cs typeface="Amazon Ember" panose="020B0603020204020204" pitchFamily="34" charset="0"/>
              </a:rPr>
              <a:t>Amazon EKS</a:t>
            </a:r>
            <a:r>
              <a:rPr lang="es-ES" sz="1200" dirty="0">
                <a:latin typeface="Amazon Ember" panose="020B0603020204020204" pitchFamily="34" charset="0"/>
                <a:ea typeface="Amazon Ember" panose="020B0603020204020204" pitchFamily="34" charset="0"/>
                <a:cs typeface="Amazon Ember" panose="020B0603020204020204" pitchFamily="34" charset="0"/>
              </a:rPr>
              <a:t> es un servicio administrado de </a:t>
            </a:r>
            <a:r>
              <a:rPr lang="es-ES" sz="1200" dirty="0" err="1">
                <a:latin typeface="Amazon Ember" panose="020B0603020204020204" pitchFamily="34" charset="0"/>
                <a:ea typeface="Amazon Ember" panose="020B0603020204020204" pitchFamily="34" charset="0"/>
                <a:cs typeface="Amazon Ember" panose="020B0603020204020204" pitchFamily="34" charset="0"/>
              </a:rPr>
              <a:t>Kubernetes</a:t>
            </a:r>
            <a:r>
              <a:rPr lang="es-ES" sz="1200" dirty="0">
                <a:latin typeface="Amazon Ember" panose="020B0603020204020204" pitchFamily="34" charset="0"/>
                <a:ea typeface="Amazon Ember" panose="020B0603020204020204" pitchFamily="34" charset="0"/>
                <a:cs typeface="Amazon Ember" panose="020B0603020204020204" pitchFamily="34" charset="0"/>
              </a:rPr>
              <a:t> que permite ejecutar </a:t>
            </a:r>
            <a:r>
              <a:rPr lang="es-ES" sz="1200" dirty="0" err="1">
                <a:latin typeface="Amazon Ember" panose="020B0603020204020204" pitchFamily="34" charset="0"/>
                <a:ea typeface="Amazon Ember" panose="020B0603020204020204" pitchFamily="34" charset="0"/>
                <a:cs typeface="Amazon Ember" panose="020B0603020204020204" pitchFamily="34" charset="0"/>
              </a:rPr>
              <a:t>Kubernetes</a:t>
            </a:r>
            <a:r>
              <a:rPr lang="es-ES" sz="1200" dirty="0">
                <a:latin typeface="Amazon Ember" panose="020B0603020204020204" pitchFamily="34" charset="0"/>
                <a:ea typeface="Amazon Ember" panose="020B0603020204020204" pitchFamily="34" charset="0"/>
                <a:cs typeface="Amazon Ember" panose="020B0603020204020204" pitchFamily="34" charset="0"/>
              </a:rPr>
              <a:t> en AWS fácilmente, sin necesidad de instalar, gestionar ni mantener su propio plano de control de </a:t>
            </a:r>
            <a:r>
              <a:rPr lang="es-ES" sz="1200" dirty="0" err="1">
                <a:latin typeface="Amazon Ember" panose="020B0603020204020204" pitchFamily="34" charset="0"/>
                <a:ea typeface="Amazon Ember" panose="020B0603020204020204" pitchFamily="34" charset="0"/>
                <a:cs typeface="Amazon Ember" panose="020B0603020204020204" pitchFamily="34" charset="0"/>
              </a:rPr>
              <a:t>Kubernetes</a:t>
            </a:r>
            <a:r>
              <a:rPr lang="es-ES" sz="1200" dirty="0">
                <a:latin typeface="Amazon Ember" panose="020B0603020204020204" pitchFamily="34" charset="0"/>
                <a:ea typeface="Amazon Ember" panose="020B0603020204020204" pitchFamily="34" charset="0"/>
                <a:cs typeface="Amazon Ember" panose="020B0603020204020204" pitchFamily="34" charset="0"/>
              </a:rPr>
              <a:t>. Cuenta con una certificación de conformidad con </a:t>
            </a:r>
            <a:r>
              <a:rPr lang="es-ES" sz="1200" dirty="0" err="1">
                <a:latin typeface="Amazon Ember" panose="020B0603020204020204" pitchFamily="34" charset="0"/>
                <a:ea typeface="Amazon Ember" panose="020B0603020204020204" pitchFamily="34" charset="0"/>
                <a:cs typeface="Amazon Ember" panose="020B0603020204020204" pitchFamily="34" charset="0"/>
              </a:rPr>
              <a:t>Kubernetes</a:t>
            </a:r>
            <a:r>
              <a:rPr lang="es-ES" sz="1200" dirty="0">
                <a:latin typeface="Amazon Ember" panose="020B0603020204020204" pitchFamily="34" charset="0"/>
                <a:ea typeface="Amazon Ember" panose="020B0603020204020204" pitchFamily="34" charset="0"/>
                <a:cs typeface="Amazon Ember" panose="020B0603020204020204" pitchFamily="34" charset="0"/>
              </a:rPr>
              <a:t>, por lo que las aplicaciones existentes que se ejecutan en </a:t>
            </a:r>
            <a:r>
              <a:rPr lang="es-ES" sz="1200" dirty="0" err="1">
                <a:latin typeface="Amazon Ember" panose="020B0603020204020204" pitchFamily="34" charset="0"/>
                <a:ea typeface="Amazon Ember" panose="020B0603020204020204" pitchFamily="34" charset="0"/>
                <a:cs typeface="Amazon Ember" panose="020B0603020204020204" pitchFamily="34" charset="0"/>
              </a:rPr>
              <a:t>Kubernetes</a:t>
            </a:r>
            <a:r>
              <a:rPr lang="es-ES" sz="1200" dirty="0">
                <a:latin typeface="Amazon Ember" panose="020B0603020204020204" pitchFamily="34" charset="0"/>
                <a:ea typeface="Amazon Ember" panose="020B0603020204020204" pitchFamily="34" charset="0"/>
                <a:cs typeface="Amazon Ember" panose="020B0603020204020204" pitchFamily="34" charset="0"/>
              </a:rPr>
              <a:t> ascendente son compatibles con Amazon EKS.</a:t>
            </a:r>
          </a:p>
          <a:p>
            <a:pPr lvl="0" rtl="0">
              <a:defRPr/>
            </a:pP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lvl="0" rtl="0">
              <a:defRPr/>
            </a:pPr>
            <a:r>
              <a:rPr lang="es-ES" sz="1200" dirty="0">
                <a:latin typeface="Amazon Ember" panose="020B0603020204020204" pitchFamily="34" charset="0"/>
                <a:ea typeface="Amazon Ember" panose="020B0603020204020204" pitchFamily="34" charset="0"/>
                <a:cs typeface="Amazon Ember" panose="020B0603020204020204" pitchFamily="34" charset="0"/>
              </a:rPr>
              <a:t>Amazon EKS administra automáticamente la disponibilidad y escalabilidad de los nodos del clúster encargados de iniciar y detener contenedores, programar contenedores en máquinas virtuales y almacenar datos de clústeres, entre otras tareas. Detecta y reemplaza automáticamente los nodos del plano de control con errores para cada clúster. Puede aprovechar el rendimiento, la escala, la fiabilidad y la disponibilidad de la nube de AWS, que incluye servicios de seguridad y redes de AWS, como balanceadores de carga de aplicaciones para la distribución de carga, IAM para el control de acceso basado en roles y VPC para las redes de </a:t>
            </a:r>
            <a:r>
              <a:rPr lang="es-ES" sz="1200" dirty="0" err="1">
                <a:latin typeface="Amazon Ember" panose="020B0603020204020204" pitchFamily="34" charset="0"/>
                <a:ea typeface="Amazon Ember" panose="020B0603020204020204" pitchFamily="34" charset="0"/>
                <a:cs typeface="Amazon Ember" panose="020B0603020204020204" pitchFamily="34" charset="0"/>
              </a:rPr>
              <a:t>pod</a:t>
            </a:r>
            <a:r>
              <a:rPr lang="es-ES" sz="1200" dirty="0">
                <a:latin typeface="Amazon Ember" panose="020B0603020204020204" pitchFamily="34" charset="0"/>
                <a:ea typeface="Amazon Ember" panose="020B0603020204020204" pitchFamily="34" charset="0"/>
                <a:cs typeface="Amazon Ember" panose="020B0603020204020204" pitchFamily="34" charset="0"/>
              </a:rPr>
              <a:t>.</a:t>
            </a:r>
          </a:p>
          <a:p>
            <a:pPr lvl="0" rtl="0">
              <a:defRPr/>
            </a:pP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lvl="0" rtl="0">
              <a:defRPr/>
            </a:pPr>
            <a:r>
              <a:rPr lang="es-ES" sz="1200" dirty="0">
                <a:latin typeface="Amazon Ember" panose="020B0603020204020204" pitchFamily="34" charset="0"/>
                <a:ea typeface="Amazon Ember" panose="020B0603020204020204" pitchFamily="34" charset="0"/>
                <a:cs typeface="Amazon Ember" panose="020B0603020204020204" pitchFamily="34" charset="0"/>
              </a:rPr>
              <a:t>Se preguntará por qué Amazon ofrece Amazon ECS y Amazon EKS, ya que ambos son capaces de organizar contenedores de Docker. Se ofrecen ambos servicios para brindar a los clientes opciones flexibles. Puede decidir qué opción se adapta mejor a sus necesidades. </a:t>
            </a:r>
          </a:p>
          <a:p>
            <a:endParaRPr lang="es-CL" dirty="0"/>
          </a:p>
        </p:txBody>
      </p:sp>
      <p:sp>
        <p:nvSpPr>
          <p:cNvPr id="4" name="Marcador de número de diapositiva 3"/>
          <p:cNvSpPr>
            <a:spLocks noGrp="1"/>
          </p:cNvSpPr>
          <p:nvPr>
            <p:ph type="sldNum" sz="quarter" idx="5"/>
          </p:nvPr>
        </p:nvSpPr>
        <p:spPr/>
        <p:txBody>
          <a:bodyPr/>
          <a:lstStyle/>
          <a:p>
            <a:fld id="{35C2C890-E6DE-1A45-98C6-E722FA6368DA}" type="slidenum">
              <a:rPr lang="es-CL" smtClean="0"/>
              <a:t>21</a:t>
            </a:fld>
            <a:endParaRPr lang="es-CL"/>
          </a:p>
        </p:txBody>
      </p:sp>
    </p:spTree>
    <p:extLst>
      <p:ext uri="{BB962C8B-B14F-4D97-AF65-F5344CB8AC3E}">
        <p14:creationId xmlns:p14="http://schemas.microsoft.com/office/powerpoint/2010/main" val="2446405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s-ES" sz="1200" b="1" dirty="0">
                <a:latin typeface="Amazon Ember" panose="020B0603020204020204" pitchFamily="34" charset="0"/>
                <a:ea typeface="Amazon Ember" panose="020B0603020204020204" pitchFamily="34" charset="0"/>
                <a:cs typeface="Amazon Ember" panose="020B0603020204020204" pitchFamily="34" charset="0"/>
              </a:rPr>
              <a:t>Amazon </a:t>
            </a:r>
            <a:r>
              <a:rPr lang="es-ES" sz="1200" b="1" dirty="0" err="1">
                <a:latin typeface="Amazon Ember" panose="020B0603020204020204" pitchFamily="34" charset="0"/>
                <a:ea typeface="Amazon Ember" panose="020B0603020204020204" pitchFamily="34" charset="0"/>
                <a:cs typeface="Amazon Ember" panose="020B0603020204020204" pitchFamily="34" charset="0"/>
              </a:rPr>
              <a:t>Elastic</a:t>
            </a:r>
            <a:r>
              <a:rPr lang="es-ES" sz="1200" b="1" dirty="0">
                <a:latin typeface="Amazon Ember" panose="020B0603020204020204" pitchFamily="34" charset="0"/>
                <a:ea typeface="Amazon Ember" panose="020B0603020204020204" pitchFamily="34" charset="0"/>
                <a:cs typeface="Amazon Ember" panose="020B0603020204020204" pitchFamily="34" charset="0"/>
              </a:rPr>
              <a:t> Container </a:t>
            </a:r>
            <a:r>
              <a:rPr lang="es-ES" sz="1200" b="1" dirty="0" err="1">
                <a:latin typeface="Amazon Ember" panose="020B0603020204020204" pitchFamily="34" charset="0"/>
                <a:ea typeface="Amazon Ember" panose="020B0603020204020204" pitchFamily="34" charset="0"/>
                <a:cs typeface="Amazon Ember" panose="020B0603020204020204" pitchFamily="34" charset="0"/>
              </a:rPr>
              <a:t>Registry</a:t>
            </a:r>
            <a:r>
              <a:rPr lang="es-ES" sz="1200" b="1" dirty="0">
                <a:latin typeface="Amazon Ember" panose="020B0603020204020204" pitchFamily="34" charset="0"/>
                <a:ea typeface="Amazon Ember" panose="020B0603020204020204" pitchFamily="34" charset="0"/>
                <a:cs typeface="Amazon Ember" panose="020B0603020204020204" pitchFamily="34" charset="0"/>
              </a:rPr>
              <a:t> (Amazon ECR) </a:t>
            </a:r>
            <a:r>
              <a:rPr lang="es-ES" sz="1200" dirty="0">
                <a:latin typeface="Amazon Ember" panose="020B0603020204020204" pitchFamily="34" charset="0"/>
                <a:ea typeface="Amazon Ember" panose="020B0603020204020204" pitchFamily="34" charset="0"/>
                <a:cs typeface="Amazon Ember" panose="020B0603020204020204" pitchFamily="34" charset="0"/>
              </a:rPr>
              <a:t>es un registro de contenedores de Docker completamente administrado que facilita a los desarrolladores las tareas de almacenamiento, administración e implementación de imágenes de contenedores de Docker. Está </a:t>
            </a:r>
            <a:r>
              <a:rPr lang="es-ES" sz="1200" b="1" dirty="0">
                <a:latin typeface="Amazon Ember" panose="020B0603020204020204" pitchFamily="34" charset="0"/>
                <a:ea typeface="Amazon Ember" panose="020B0603020204020204" pitchFamily="34" charset="0"/>
                <a:cs typeface="Amazon Ember" panose="020B0603020204020204" pitchFamily="34" charset="0"/>
              </a:rPr>
              <a:t>integrado a Amazon ECS, </a:t>
            </a:r>
            <a:r>
              <a:rPr lang="es-ES" sz="1200" dirty="0">
                <a:latin typeface="Amazon Ember" panose="020B0603020204020204" pitchFamily="34" charset="0"/>
                <a:ea typeface="Amazon Ember" panose="020B0603020204020204" pitchFamily="34" charset="0"/>
                <a:cs typeface="Amazon Ember" panose="020B0603020204020204" pitchFamily="34" charset="0"/>
              </a:rPr>
              <a:t>de forma que pueda almacenar, ejecutar y administrar con facilidad las imágenes de contenedores para aplicaciones que se ejecutan en Amazon ECS. Especifique el repositorio de Amazon ECR en la definición de tareas y Amazon ECS recuperará las imágenes correspondientes para las aplicaciones.</a:t>
            </a:r>
          </a:p>
          <a:p>
            <a:pPr rtl="0"/>
            <a:endParaRPr lang="en-US" sz="1200" b="1" dirty="0">
              <a:latin typeface="Amazon Ember" panose="020B0603020204020204" pitchFamily="34" charset="0"/>
              <a:ea typeface="Amazon Ember" panose="020B0603020204020204" pitchFamily="34" charset="0"/>
              <a:cs typeface="Amazon Ember" panose="020B0603020204020204" pitchFamily="34" charset="0"/>
            </a:endParaRPr>
          </a:p>
          <a:p>
            <a:pPr rtl="0"/>
            <a:r>
              <a:rPr lang="es-ES" sz="1200" dirty="0">
                <a:latin typeface="Amazon Ember" panose="020B0603020204020204" pitchFamily="34" charset="0"/>
                <a:ea typeface="Amazon Ember" panose="020B0603020204020204" pitchFamily="34" charset="0"/>
                <a:cs typeface="Amazon Ember" panose="020B0603020204020204" pitchFamily="34" charset="0"/>
              </a:rPr>
              <a:t>Amazon ECR es compatible con la API HTTP de Docker </a:t>
            </a:r>
            <a:r>
              <a:rPr lang="es-ES" sz="1200" dirty="0" err="1">
                <a:latin typeface="Amazon Ember" panose="020B0603020204020204" pitchFamily="34" charset="0"/>
                <a:ea typeface="Amazon Ember" panose="020B0603020204020204" pitchFamily="34" charset="0"/>
                <a:cs typeface="Amazon Ember" panose="020B0603020204020204" pitchFamily="34" charset="0"/>
              </a:rPr>
              <a:t>Registry</a:t>
            </a:r>
            <a:r>
              <a:rPr lang="es-ES" sz="1200" dirty="0">
                <a:latin typeface="Amazon Ember" panose="020B0603020204020204" pitchFamily="34" charset="0"/>
                <a:ea typeface="Amazon Ember" panose="020B0603020204020204" pitchFamily="34" charset="0"/>
                <a:cs typeface="Amazon Ember" panose="020B0603020204020204" pitchFamily="34" charset="0"/>
              </a:rPr>
              <a:t>, versión 2, que le permite interactuar con Amazon ECR utilizando los comandos de la CLI de Docker o las herramientas de Docker que prefiera. De esta manera, puede mantener el flujo de trabajo de desarrollo existente y acceder a Amazon ECR desde cualquier entorno de Docker, ya sea en la nube, en las instalaciones o en su equipo local. </a:t>
            </a:r>
          </a:p>
          <a:p>
            <a:pPr rtl="0"/>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rtl="0"/>
            <a:r>
              <a:rPr lang="es-ES" sz="1200" dirty="0">
                <a:latin typeface="Amazon Ember" panose="020B0603020204020204" pitchFamily="34" charset="0"/>
                <a:ea typeface="Amazon Ember" panose="020B0603020204020204" pitchFamily="34" charset="0"/>
                <a:cs typeface="Amazon Ember" panose="020B0603020204020204" pitchFamily="34" charset="0"/>
              </a:rPr>
              <a:t>Puede transferir las imágenes del contenedor desde y hacia Amazon ECS mediante HTTPS. Las imágenes también se </a:t>
            </a:r>
            <a:r>
              <a:rPr lang="es-ES" sz="1200" b="0" i="1" dirty="0">
                <a:latin typeface="Amazon Ember" panose="020B0603020204020204" pitchFamily="34" charset="0"/>
                <a:ea typeface="Amazon Ember" panose="020B0603020204020204" pitchFamily="34" charset="0"/>
                <a:cs typeface="Amazon Ember" panose="020B0603020204020204" pitchFamily="34" charset="0"/>
              </a:rPr>
              <a:t>cifran</a:t>
            </a:r>
            <a:r>
              <a:rPr lang="es-ES" sz="1200" dirty="0">
                <a:latin typeface="Amazon Ember" panose="020B0603020204020204" pitchFamily="34" charset="0"/>
                <a:ea typeface="Amazon Ember" panose="020B0603020204020204" pitchFamily="34" charset="0"/>
                <a:cs typeface="Amazon Ember" panose="020B0603020204020204" pitchFamily="34" charset="0"/>
              </a:rPr>
              <a:t> automáticamente en reposo mediante el cifrado del lado del servidor de Amazon S3.</a:t>
            </a:r>
          </a:p>
          <a:p>
            <a:pPr rtl="0"/>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rtl="0"/>
            <a:r>
              <a:rPr lang="es-ES" sz="1200" dirty="0">
                <a:latin typeface="Amazon Ember" panose="020B0603020204020204" pitchFamily="34" charset="0"/>
                <a:ea typeface="Amazon Ember" panose="020B0603020204020204" pitchFamily="34" charset="0"/>
                <a:cs typeface="Amazon Ember" panose="020B0603020204020204" pitchFamily="34" charset="0"/>
              </a:rPr>
              <a:t>Además, se pueden utilizar las imágenes de Amazon ECR con </a:t>
            </a:r>
            <a:r>
              <a:rPr lang="es-ES" sz="1200" b="1" dirty="0">
                <a:latin typeface="Amazon Ember" panose="020B0603020204020204" pitchFamily="34" charset="0"/>
                <a:ea typeface="Amazon Ember" panose="020B0603020204020204" pitchFamily="34" charset="0"/>
                <a:cs typeface="Amazon Ember" panose="020B0603020204020204" pitchFamily="34" charset="0"/>
              </a:rPr>
              <a:t>Amazon EKS</a:t>
            </a:r>
            <a:r>
              <a:rPr lang="es-ES" sz="1200" dirty="0">
                <a:latin typeface="Amazon Ember" panose="020B0603020204020204" pitchFamily="34" charset="0"/>
                <a:ea typeface="Amazon Ember" panose="020B0603020204020204" pitchFamily="34" charset="0"/>
                <a:cs typeface="Amazon Ember" panose="020B0603020204020204" pitchFamily="34" charset="0"/>
              </a:rPr>
              <a:t>. Para obtener más información, consulte la</a:t>
            </a:r>
            <a:r>
              <a:rPr lang="es-ES" sz="1200" dirty="0">
                <a:latin typeface="Amazon Ember" panose="020B0603020204020204" pitchFamily="34" charset="0"/>
                <a:ea typeface="Amazon Ember" panose="020B0603020204020204" pitchFamily="34" charset="0"/>
                <a:cs typeface="Amazon Ember" panose="020B0603020204020204" pitchFamily="34" charset="0"/>
                <a:hlinkClick r:id="rId3"/>
              </a:rPr>
              <a:t> documentación acerca del </a:t>
            </a:r>
            <a:r>
              <a:rPr lang="es-ES" sz="1200" dirty="0">
                <a:latin typeface="Amazon Ember" panose="020B0603020204020204" pitchFamily="34" charset="0"/>
                <a:ea typeface="Amazon Ember" panose="020B0603020204020204" pitchFamily="34" charset="0"/>
                <a:cs typeface="Amazon Ember" panose="020B0603020204020204" pitchFamily="34" charset="0"/>
              </a:rPr>
              <a:t>uso de imágenes de Amazon ECR con Amazon EKS.</a:t>
            </a:r>
          </a:p>
          <a:p>
            <a:endParaRPr lang="es-CL" dirty="0"/>
          </a:p>
        </p:txBody>
      </p:sp>
      <p:sp>
        <p:nvSpPr>
          <p:cNvPr id="4" name="Marcador de número de diapositiva 3"/>
          <p:cNvSpPr>
            <a:spLocks noGrp="1"/>
          </p:cNvSpPr>
          <p:nvPr>
            <p:ph type="sldNum" sz="quarter" idx="5"/>
          </p:nvPr>
        </p:nvSpPr>
        <p:spPr/>
        <p:txBody>
          <a:bodyPr/>
          <a:lstStyle/>
          <a:p>
            <a:fld id="{35C2C890-E6DE-1A45-98C6-E722FA6368DA}" type="slidenum">
              <a:rPr lang="es-CL" smtClean="0"/>
              <a:t>22</a:t>
            </a:fld>
            <a:endParaRPr lang="es-CL"/>
          </a:p>
        </p:txBody>
      </p:sp>
    </p:spTree>
    <p:extLst>
      <p:ext uri="{BB962C8B-B14F-4D97-AF65-F5344CB8AC3E}">
        <p14:creationId xmlns:p14="http://schemas.microsoft.com/office/powerpoint/2010/main" val="36301897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Tal como se demostró en las secciones anteriores de este módulo, AWS ofrece muchas opciones de informática. Por ejemplo, </a:t>
            </a:r>
            <a:r>
              <a:rPr lang="es-ES" sz="1200" b="1"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 EC2</a:t>
            </a:r>
            <a:r>
              <a:rPr lang="es-ES" sz="120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es-ES" sz="12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brinda máquinas virtuales. Otro ejemplo, </a:t>
            </a:r>
            <a:r>
              <a:rPr lang="es-ES" sz="1200" b="1"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 ECS </a:t>
            </a:r>
            <a:r>
              <a:rPr lang="es-ES" sz="12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y </a:t>
            </a:r>
            <a:r>
              <a:rPr lang="es-ES" sz="1200" b="1"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 EKS</a:t>
            </a:r>
            <a:r>
              <a:rPr lang="es-ES" sz="12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son servicios de informática basados en contenedores.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Sin embargo, también existe otro enfoque para la informática que no requiere que aprovisione o administre ningún servidor. Este tercer enfoque se conoce a menudo como</a:t>
            </a:r>
            <a:r>
              <a:rPr lang="es-ES" sz="1200" b="1" u="none"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informática</a:t>
            </a:r>
            <a:r>
              <a:rPr lang="es-ES" sz="1200" b="1"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es-ES" sz="12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sin servidor.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dirty="0">
                <a:latin typeface="Amazon Ember" panose="020B0603020204020204" pitchFamily="34" charset="0"/>
                <a:ea typeface="Amazon Ember" panose="020B0603020204020204" pitchFamily="34" charset="0"/>
                <a:cs typeface="Amazon Ember" panose="020B0603020204020204" pitchFamily="34" charset="0"/>
              </a:rPr>
              <a:t>AWS Lambda</a:t>
            </a:r>
            <a:r>
              <a:rPr lang="es-ES" sz="1200" dirty="0">
                <a:latin typeface="Amazon Ember" panose="020B0603020204020204" pitchFamily="34" charset="0"/>
                <a:ea typeface="Amazon Ember" panose="020B0603020204020204" pitchFamily="34" charset="0"/>
                <a:cs typeface="Amazon Ember" panose="020B0603020204020204" pitchFamily="34" charset="0"/>
              </a:rPr>
              <a:t> es un servicio de informática sin servidor basado en eventos. </a:t>
            </a:r>
            <a:r>
              <a:rPr lang="es-ES" sz="12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Este servicio le permite ejecutar código sin aprovisionar ni administrar servidores.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Puede crear una</a:t>
            </a:r>
            <a:r>
              <a:rPr lang="es-ES" sz="1200" b="1"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función de Lambda</a:t>
            </a:r>
            <a:r>
              <a:rPr lang="es-ES" sz="12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que es el recurso de AWS que contiene el código que usted carga. Luego, configura la función de Lambda que se debe desencadenar, ya sea de forma programada o como respuesta a un evento. El código solo se ejecuta cuando se desencadena.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Solo pagará por el tiempo que utilice los recursos informáticos</a:t>
            </a:r>
            <a:r>
              <a:rPr lang="es-ES" sz="1200" b="1"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y no se le cobrará nada cuando el código no se ejecute.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b="1"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latin typeface="Amazon Ember" panose="020B0603020204020204" pitchFamily="34" charset="0"/>
                <a:ea typeface="Amazon Ember" panose="020B0603020204020204" pitchFamily="34" charset="0"/>
                <a:cs typeface="Amazon Ember" panose="020B0603020204020204" pitchFamily="34" charset="0"/>
              </a:rPr>
              <a:t>Con Lambda, no es necesario aprender idiomas, ni el uso de herramientas o marcos nuevos. Lambda </a:t>
            </a:r>
            <a:r>
              <a:rPr lang="es-ES" sz="1200" b="1" dirty="0">
                <a:latin typeface="Amazon Ember" panose="020B0603020204020204" pitchFamily="34" charset="0"/>
                <a:ea typeface="Amazon Ember" panose="020B0603020204020204" pitchFamily="34" charset="0"/>
                <a:cs typeface="Amazon Ember" panose="020B0603020204020204" pitchFamily="34" charset="0"/>
              </a:rPr>
              <a:t>admite varios lenguajes de programación</a:t>
            </a:r>
            <a:r>
              <a:rPr lang="es-ES" sz="1200" dirty="0">
                <a:latin typeface="Amazon Ember" panose="020B0603020204020204" pitchFamily="34" charset="0"/>
                <a:ea typeface="Amazon Ember" panose="020B0603020204020204" pitchFamily="34" charset="0"/>
                <a:cs typeface="Amazon Ember" panose="020B0603020204020204" pitchFamily="34" charset="0"/>
              </a:rPr>
              <a:t>, como Java, </a:t>
            </a:r>
            <a:r>
              <a:rPr lang="es-ES" sz="1200" dirty="0" err="1">
                <a:latin typeface="Amazon Ember" panose="020B0603020204020204" pitchFamily="34" charset="0"/>
                <a:ea typeface="Amazon Ember" panose="020B0603020204020204" pitchFamily="34" charset="0"/>
                <a:cs typeface="Amazon Ember" panose="020B0603020204020204" pitchFamily="34" charset="0"/>
              </a:rPr>
              <a:t>Go</a:t>
            </a:r>
            <a:r>
              <a:rPr lang="es-ES" sz="1200" dirty="0">
                <a:latin typeface="Amazon Ember" panose="020B0603020204020204" pitchFamily="34" charset="0"/>
                <a:ea typeface="Amazon Ember" panose="020B0603020204020204" pitchFamily="34" charset="0"/>
                <a:cs typeface="Amazon Ember" panose="020B0603020204020204" pitchFamily="34" charset="0"/>
              </a:rPr>
              <a:t>, PowerShell, Node.js, C#, Python y Ruby. El código puede utilizar cualquier biblioteca, ya sea nativa o de terceros. </a:t>
            </a:r>
            <a:br>
              <a:rPr lang="en-US" sz="1200" dirty="0">
                <a:latin typeface="Amazon Ember" panose="020B0603020204020204" pitchFamily="34" charset="0"/>
                <a:ea typeface="Amazon Ember" panose="020B0603020204020204" pitchFamily="34" charset="0"/>
                <a:cs typeface="Amazon Ember" panose="020B0603020204020204" pitchFamily="34" charset="0"/>
              </a:rPr>
            </a:b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rtl="0"/>
            <a:r>
              <a:rPr lang="es-ES" sz="1200" dirty="0">
                <a:latin typeface="Amazon Ember" panose="020B0603020204020204" pitchFamily="34" charset="0"/>
                <a:ea typeface="Amazon Ember" panose="020B0603020204020204" pitchFamily="34" charset="0"/>
                <a:cs typeface="Amazon Ember" panose="020B0603020204020204" pitchFamily="34" charset="0"/>
              </a:rPr>
              <a:t>Lambda </a:t>
            </a:r>
            <a:r>
              <a:rPr lang="es-ES" sz="1200" b="1" dirty="0">
                <a:latin typeface="Amazon Ember" panose="020B0603020204020204" pitchFamily="34" charset="0"/>
                <a:ea typeface="Amazon Ember" panose="020B0603020204020204" pitchFamily="34" charset="0"/>
                <a:cs typeface="Amazon Ember" panose="020B0603020204020204" pitchFamily="34" charset="0"/>
              </a:rPr>
              <a:t>automatiza la administración por completo</a:t>
            </a:r>
            <a:r>
              <a:rPr lang="es-ES" sz="1200" dirty="0">
                <a:latin typeface="Amazon Ember" panose="020B0603020204020204" pitchFamily="34" charset="0"/>
                <a:ea typeface="Amazon Ember" panose="020B0603020204020204" pitchFamily="34" charset="0"/>
                <a:cs typeface="Amazon Ember" panose="020B0603020204020204" pitchFamily="34" charset="0"/>
              </a:rPr>
              <a:t>. Administra toda la infraestructura para ejecutar el código en una infraestructura de alta disponibilidad y tolerante a errores, lo cual permite que usted se concentre en diseñar servicios de </a:t>
            </a:r>
            <a:r>
              <a:rPr lang="es-ES" sz="1200" dirty="0" err="1">
                <a:latin typeface="Amazon Ember" panose="020B0603020204020204" pitchFamily="34" charset="0"/>
                <a:ea typeface="Amazon Ember" panose="020B0603020204020204" pitchFamily="34" charset="0"/>
                <a:cs typeface="Amazon Ember" panose="020B0603020204020204" pitchFamily="34" charset="0"/>
              </a:rPr>
              <a:t>backend</a:t>
            </a:r>
            <a:r>
              <a:rPr lang="es-ES" sz="1200" dirty="0">
                <a:latin typeface="Amazon Ember" panose="020B0603020204020204" pitchFamily="34" charset="0"/>
                <a:ea typeface="Amazon Ember" panose="020B0603020204020204" pitchFamily="34" charset="0"/>
                <a:cs typeface="Amazon Ember" panose="020B0603020204020204" pitchFamily="34" charset="0"/>
              </a:rPr>
              <a:t> únicos. Lambda implementa el código sin problemas; realiza todas las tareas vinculadas con la administración, el mantenimiento y los parches de seguridad; y ofrece funciones integradas de monitoreo y creación de registros a través de Amazon </a:t>
            </a:r>
            <a:r>
              <a:rPr lang="es-ES" sz="1200" dirty="0" err="1">
                <a:latin typeface="Amazon Ember" panose="020B0603020204020204" pitchFamily="34" charset="0"/>
                <a:ea typeface="Amazon Ember" panose="020B0603020204020204" pitchFamily="34" charset="0"/>
                <a:cs typeface="Amazon Ember" panose="020B0603020204020204" pitchFamily="34" charset="0"/>
              </a:rPr>
              <a:t>CloudWatch</a:t>
            </a:r>
            <a:r>
              <a:rPr lang="es-ES" sz="1200" dirty="0">
                <a:latin typeface="Amazon Ember" panose="020B0603020204020204" pitchFamily="34" charset="0"/>
                <a:ea typeface="Amazon Ember" panose="020B0603020204020204" pitchFamily="34" charset="0"/>
                <a:cs typeface="Amazon Ember" panose="020B0603020204020204" pitchFamily="34" charset="0"/>
              </a:rPr>
              <a:t>.</a:t>
            </a:r>
            <a:br>
              <a:rPr lang="en-US" sz="1200" dirty="0">
                <a:latin typeface="Amazon Ember" panose="020B0603020204020204" pitchFamily="34" charset="0"/>
                <a:ea typeface="Amazon Ember" panose="020B0603020204020204" pitchFamily="34" charset="0"/>
                <a:cs typeface="Amazon Ember" panose="020B0603020204020204" pitchFamily="34" charset="0"/>
              </a:rPr>
            </a:br>
            <a:endParaRPr lang="en-US" sz="1200" b="1"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rtl="0"/>
            <a:r>
              <a:rPr lang="es-ES" sz="1200" dirty="0">
                <a:latin typeface="Amazon Ember" panose="020B0603020204020204" pitchFamily="34" charset="0"/>
                <a:ea typeface="Amazon Ember" panose="020B0603020204020204" pitchFamily="34" charset="0"/>
                <a:cs typeface="Amazon Ember" panose="020B0603020204020204" pitchFamily="34" charset="0"/>
              </a:rPr>
              <a:t>Lambda ofrece la </a:t>
            </a:r>
            <a:r>
              <a:rPr lang="es-ES" sz="1200" b="1" dirty="0">
                <a:latin typeface="Amazon Ember" panose="020B0603020204020204" pitchFamily="34" charset="0"/>
                <a:ea typeface="Amazon Ember" panose="020B0603020204020204" pitchFamily="34" charset="0"/>
                <a:cs typeface="Amazon Ember" panose="020B0603020204020204" pitchFamily="34" charset="0"/>
              </a:rPr>
              <a:t>funcionalidad integrada de tolerancia a errores</a:t>
            </a:r>
            <a:r>
              <a:rPr lang="es-ES" sz="1200" dirty="0">
                <a:latin typeface="Amazon Ember" panose="020B0603020204020204" pitchFamily="34" charset="0"/>
                <a:ea typeface="Amazon Ember" panose="020B0603020204020204" pitchFamily="34" charset="0"/>
                <a:cs typeface="Amazon Ember" panose="020B0603020204020204" pitchFamily="34" charset="0"/>
              </a:rPr>
              <a:t>. Mantiene la capacidad de cómputo en varias zonas de disponibilidad en cada región para proteger el código frente a errores en equipos individuales o en el centro de datos. No hay periodos de mantenimiento ni tiempos de inactividad programados.</a:t>
            </a:r>
            <a:br>
              <a:rPr lang="en-US" sz="1200" dirty="0">
                <a:latin typeface="Amazon Ember" panose="020B0603020204020204" pitchFamily="34" charset="0"/>
                <a:ea typeface="Amazon Ember" panose="020B0603020204020204" pitchFamily="34" charset="0"/>
                <a:cs typeface="Amazon Ember" panose="020B0603020204020204" pitchFamily="34" charset="0"/>
              </a:rPr>
            </a:b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rtl="0"/>
            <a:r>
              <a:rPr lang="es-ES" sz="1200" dirty="0">
                <a:latin typeface="Amazon Ember" panose="020B0603020204020204" pitchFamily="34" charset="0"/>
                <a:ea typeface="Amazon Ember" panose="020B0603020204020204" pitchFamily="34" charset="0"/>
                <a:cs typeface="Amazon Ember" panose="020B0603020204020204" pitchFamily="34" charset="0"/>
              </a:rPr>
              <a:t>Puede </a:t>
            </a:r>
            <a:r>
              <a:rPr lang="es-ES" sz="1200" b="0" dirty="0">
                <a:latin typeface="Amazon Ember" panose="020B0603020204020204" pitchFamily="34" charset="0"/>
                <a:ea typeface="Amazon Ember" panose="020B0603020204020204" pitchFamily="34" charset="0"/>
                <a:cs typeface="Amazon Ember" panose="020B0603020204020204" pitchFamily="34" charset="0"/>
              </a:rPr>
              <a:t>coordinar varias funciones de Lambda </a:t>
            </a:r>
            <a:r>
              <a:rPr lang="es-ES" sz="1200" b="1" dirty="0">
                <a:latin typeface="Amazon Ember" panose="020B0603020204020204" pitchFamily="34" charset="0"/>
                <a:ea typeface="Amazon Ember" panose="020B0603020204020204" pitchFamily="34" charset="0"/>
                <a:cs typeface="Amazon Ember" panose="020B0603020204020204" pitchFamily="34" charset="0"/>
              </a:rPr>
              <a:t>para tareas complejas o largas creando flujos de trabajo con AWS Step </a:t>
            </a:r>
            <a:r>
              <a:rPr lang="es-ES" sz="1200" b="1" dirty="0" err="1">
                <a:latin typeface="Amazon Ember" panose="020B0603020204020204" pitchFamily="34" charset="0"/>
                <a:ea typeface="Amazon Ember" panose="020B0603020204020204" pitchFamily="34" charset="0"/>
                <a:cs typeface="Amazon Ember" panose="020B0603020204020204" pitchFamily="34" charset="0"/>
              </a:rPr>
              <a:t>Functions</a:t>
            </a:r>
            <a:r>
              <a:rPr lang="es-ES" sz="1200" b="1" dirty="0">
                <a:latin typeface="Amazon Ember" panose="020B0603020204020204" pitchFamily="34" charset="0"/>
                <a:ea typeface="Amazon Ember" panose="020B0603020204020204" pitchFamily="34" charset="0"/>
                <a:cs typeface="Amazon Ember" panose="020B0603020204020204" pitchFamily="34" charset="0"/>
              </a:rPr>
              <a:t>.</a:t>
            </a:r>
            <a:r>
              <a:rPr lang="es-ES" sz="1200" dirty="0">
                <a:latin typeface="Amazon Ember" panose="020B0603020204020204" pitchFamily="34" charset="0"/>
                <a:ea typeface="Amazon Ember" panose="020B0603020204020204" pitchFamily="34" charset="0"/>
                <a:cs typeface="Amazon Ember" panose="020B0603020204020204" pitchFamily="34" charset="0"/>
              </a:rPr>
              <a:t> Utilice Step </a:t>
            </a:r>
            <a:r>
              <a:rPr lang="es-ES" sz="1200" dirty="0" err="1">
                <a:latin typeface="Amazon Ember" panose="020B0603020204020204" pitchFamily="34" charset="0"/>
                <a:ea typeface="Amazon Ember" panose="020B0603020204020204" pitchFamily="34" charset="0"/>
                <a:cs typeface="Amazon Ember" panose="020B0603020204020204" pitchFamily="34" charset="0"/>
              </a:rPr>
              <a:t>Functions</a:t>
            </a:r>
            <a:r>
              <a:rPr lang="es-ES" sz="1200" dirty="0">
                <a:latin typeface="Amazon Ember" panose="020B0603020204020204" pitchFamily="34" charset="0"/>
                <a:ea typeface="Amazon Ember" panose="020B0603020204020204" pitchFamily="34" charset="0"/>
                <a:cs typeface="Amazon Ember" panose="020B0603020204020204" pitchFamily="34" charset="0"/>
              </a:rPr>
              <a:t> para definir flujos de trabajo. Estos flujos de trabajo desencadenan diferentes funciones de Lambda con pasos secuenciales, paralelos, de ramificación o de control de errores. Con Step </a:t>
            </a:r>
            <a:r>
              <a:rPr lang="es-ES" sz="1200" dirty="0" err="1">
                <a:latin typeface="Amazon Ember" panose="020B0603020204020204" pitchFamily="34" charset="0"/>
                <a:ea typeface="Amazon Ember" panose="020B0603020204020204" pitchFamily="34" charset="0"/>
                <a:cs typeface="Amazon Ember" panose="020B0603020204020204" pitchFamily="34" charset="0"/>
              </a:rPr>
              <a:t>Functions</a:t>
            </a:r>
            <a:r>
              <a:rPr lang="es-ES" sz="1200" dirty="0">
                <a:latin typeface="Amazon Ember" panose="020B0603020204020204" pitchFamily="34" charset="0"/>
                <a:ea typeface="Amazon Ember" panose="020B0603020204020204" pitchFamily="34" charset="0"/>
                <a:cs typeface="Amazon Ember" panose="020B0603020204020204" pitchFamily="34" charset="0"/>
              </a:rPr>
              <a:t> y Lambda, puede crear procesos completos y de larga duración para </a:t>
            </a:r>
            <a:r>
              <a:rPr lang="es-ES" sz="12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aplicaciones</a:t>
            </a:r>
            <a:r>
              <a:rPr lang="es-ES" sz="1200" dirty="0">
                <a:latin typeface="Amazon Ember" panose="020B0603020204020204" pitchFamily="34" charset="0"/>
                <a:ea typeface="Amazon Ember" panose="020B0603020204020204" pitchFamily="34" charset="0"/>
                <a:cs typeface="Amazon Ember" panose="020B0603020204020204" pitchFamily="34" charset="0"/>
              </a:rPr>
              <a:t> y </a:t>
            </a:r>
            <a:r>
              <a:rPr lang="es-ES" sz="1200" dirty="0" err="1">
                <a:latin typeface="Amazon Ember" panose="020B0603020204020204" pitchFamily="34" charset="0"/>
                <a:ea typeface="Amazon Ember" panose="020B0603020204020204" pitchFamily="34" charset="0"/>
                <a:cs typeface="Amazon Ember" panose="020B0603020204020204" pitchFamily="34" charset="0"/>
              </a:rPr>
              <a:t>backends</a:t>
            </a:r>
            <a:r>
              <a:rPr lang="es-ES" sz="1200" dirty="0">
                <a:latin typeface="Amazon Ember" panose="020B0603020204020204" pitchFamily="34" charset="0"/>
                <a:ea typeface="Amazon Ember" panose="020B0603020204020204" pitchFamily="34" charset="0"/>
                <a:cs typeface="Amazon Ember" panose="020B0603020204020204" pitchFamily="34" charset="0"/>
              </a:rPr>
              <a:t>.</a:t>
            </a:r>
            <a:br>
              <a:rPr lang="en-US" sz="1200" dirty="0">
                <a:latin typeface="Amazon Ember" panose="020B0603020204020204" pitchFamily="34" charset="0"/>
                <a:ea typeface="Amazon Ember" panose="020B0603020204020204" pitchFamily="34" charset="0"/>
                <a:cs typeface="Amazon Ember" panose="020B0603020204020204" pitchFamily="34" charset="0"/>
              </a:rPr>
            </a:b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rtl="0"/>
            <a:r>
              <a:rPr lang="es-ES" sz="1200" dirty="0">
                <a:latin typeface="Amazon Ember" panose="020B0603020204020204" pitchFamily="34" charset="0"/>
                <a:ea typeface="Amazon Ember" panose="020B0603020204020204" pitchFamily="34" charset="0"/>
                <a:cs typeface="Amazon Ember" panose="020B0603020204020204" pitchFamily="34" charset="0"/>
              </a:rPr>
              <a:t>Con Lambda, </a:t>
            </a:r>
            <a:r>
              <a:rPr lang="es-ES" sz="1200" b="1" dirty="0">
                <a:latin typeface="Amazon Ember" panose="020B0603020204020204" pitchFamily="34" charset="0"/>
                <a:ea typeface="Amazon Ember" panose="020B0603020204020204" pitchFamily="34" charset="0"/>
                <a:cs typeface="Amazon Ember" panose="020B0603020204020204" pitchFamily="34" charset="0"/>
              </a:rPr>
              <a:t>solo paga por las solicitudes que presente y el tiempo que use los recursos informáticos para ejecutar el código.</a:t>
            </a:r>
            <a:r>
              <a:rPr lang="es-ES" sz="1200" dirty="0">
                <a:latin typeface="Amazon Ember" panose="020B0603020204020204" pitchFamily="34" charset="0"/>
                <a:ea typeface="Amazon Ember" panose="020B0603020204020204" pitchFamily="34" charset="0"/>
                <a:cs typeface="Amazon Ember" panose="020B0603020204020204" pitchFamily="34" charset="0"/>
              </a:rPr>
              <a:t> </a:t>
            </a:r>
            <a:r>
              <a:rPr lang="es-ES" sz="12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La facturación</a:t>
            </a:r>
            <a:r>
              <a:rPr lang="es-ES" sz="1200" dirty="0">
                <a:latin typeface="Amazon Ember" panose="020B0603020204020204" pitchFamily="34" charset="0"/>
                <a:ea typeface="Amazon Ember" panose="020B0603020204020204" pitchFamily="34" charset="0"/>
                <a:cs typeface="Amazon Ember" panose="020B0603020204020204" pitchFamily="34" charset="0"/>
              </a:rPr>
              <a:t> se mide en incrementos de 100 milisegundos, por lo que resulta </a:t>
            </a:r>
            <a:r>
              <a:rPr lang="es-ES" sz="12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rentable</a:t>
            </a:r>
            <a:r>
              <a:rPr lang="es-ES" sz="1200" dirty="0">
                <a:latin typeface="Amazon Ember" panose="020B0603020204020204" pitchFamily="34" charset="0"/>
                <a:ea typeface="Amazon Ember" panose="020B0603020204020204" pitchFamily="34" charset="0"/>
                <a:cs typeface="Amazon Ember" panose="020B0603020204020204" pitchFamily="34" charset="0"/>
              </a:rPr>
              <a:t> y </a:t>
            </a:r>
            <a:r>
              <a:rPr lang="es-ES" sz="12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sencillo</a:t>
            </a:r>
            <a:r>
              <a:rPr lang="es-ES" sz="1200" dirty="0">
                <a:latin typeface="Amazon Ember" panose="020B0603020204020204" pitchFamily="34" charset="0"/>
                <a:ea typeface="Amazon Ember" panose="020B0603020204020204" pitchFamily="34" charset="0"/>
                <a:cs typeface="Amazon Ember" panose="020B0603020204020204" pitchFamily="34" charset="0"/>
              </a:rPr>
              <a:t> escalar de unas pocas solicitudes </a:t>
            </a:r>
            <a:r>
              <a:rPr lang="es-ES" sz="12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al</a:t>
            </a:r>
            <a:r>
              <a:rPr lang="es-ES" sz="1200" dirty="0">
                <a:latin typeface="Amazon Ember" panose="020B0603020204020204" pitchFamily="34" charset="0"/>
                <a:ea typeface="Amazon Ember" panose="020B0603020204020204" pitchFamily="34" charset="0"/>
                <a:cs typeface="Amazon Ember" panose="020B0603020204020204" pitchFamily="34" charset="0"/>
              </a:rPr>
              <a:t> día a miles de solicitudes </a:t>
            </a:r>
            <a:r>
              <a:rPr lang="es-ES" sz="12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por</a:t>
            </a:r>
            <a:r>
              <a:rPr lang="es-ES" sz="1200" dirty="0">
                <a:latin typeface="Amazon Ember" panose="020B0603020204020204" pitchFamily="34" charset="0"/>
                <a:ea typeface="Amazon Ember" panose="020B0603020204020204" pitchFamily="34" charset="0"/>
                <a:cs typeface="Amazon Ember" panose="020B0603020204020204" pitchFamily="34" charset="0"/>
              </a:rPr>
              <a:t> segundo de forma automática.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defTabSz="913395" rtl="0">
              <a:defRPr/>
            </a:pPr>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defTabSz="913395" rtl="0">
              <a:defRPr/>
            </a:pPr>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endParaRPr lang="es-CL" dirty="0"/>
          </a:p>
        </p:txBody>
      </p:sp>
      <p:sp>
        <p:nvSpPr>
          <p:cNvPr id="4" name="Marcador de número de diapositiva 3"/>
          <p:cNvSpPr>
            <a:spLocks noGrp="1"/>
          </p:cNvSpPr>
          <p:nvPr>
            <p:ph type="sldNum" sz="quarter" idx="5"/>
          </p:nvPr>
        </p:nvSpPr>
        <p:spPr/>
        <p:txBody>
          <a:bodyPr/>
          <a:lstStyle/>
          <a:p>
            <a:fld id="{35C2C890-E6DE-1A45-98C6-E722FA6368DA}" type="slidenum">
              <a:rPr lang="es-CL" smtClean="0"/>
              <a:t>25</a:t>
            </a:fld>
            <a:endParaRPr lang="es-CL"/>
          </a:p>
        </p:txBody>
      </p:sp>
    </p:spTree>
    <p:extLst>
      <p:ext uri="{BB962C8B-B14F-4D97-AF65-F5344CB8AC3E}">
        <p14:creationId xmlns:p14="http://schemas.microsoft.com/office/powerpoint/2010/main" val="2371622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s-ES" sz="1200" dirty="0">
                <a:latin typeface="Amazon Ember" panose="020B0603020204020204" pitchFamily="34" charset="0"/>
                <a:ea typeface="Amazon Ember" panose="020B0603020204020204" pitchFamily="34" charset="0"/>
                <a:cs typeface="Amazon Ember" panose="020B0603020204020204" pitchFamily="34" charset="0"/>
              </a:rPr>
              <a:t>AWS </a:t>
            </a:r>
            <a:r>
              <a:rPr lang="es-ES" sz="1200" dirty="0" err="1">
                <a:latin typeface="Amazon Ember" panose="020B0603020204020204" pitchFamily="34" charset="0"/>
                <a:ea typeface="Amazon Ember" panose="020B0603020204020204" pitchFamily="34" charset="0"/>
                <a:cs typeface="Amazon Ember" panose="020B0603020204020204" pitchFamily="34" charset="0"/>
              </a:rPr>
              <a:t>Elastic</a:t>
            </a:r>
            <a:r>
              <a:rPr lang="es-ES" sz="1200" dirty="0">
                <a:latin typeface="Amazon Ember" panose="020B0603020204020204" pitchFamily="34" charset="0"/>
                <a:ea typeface="Amazon Ember" panose="020B0603020204020204" pitchFamily="34" charset="0"/>
                <a:cs typeface="Amazon Ember" panose="020B0603020204020204" pitchFamily="34" charset="0"/>
              </a:rPr>
              <a:t> </a:t>
            </a:r>
            <a:r>
              <a:rPr lang="es-ES" sz="1200" dirty="0" err="1">
                <a:latin typeface="Amazon Ember" panose="020B0603020204020204" pitchFamily="34" charset="0"/>
                <a:ea typeface="Amazon Ember" panose="020B0603020204020204" pitchFamily="34" charset="0"/>
                <a:cs typeface="Amazon Ember" panose="020B0603020204020204" pitchFamily="34" charset="0"/>
              </a:rPr>
              <a:t>Beanstalk</a:t>
            </a:r>
            <a:r>
              <a:rPr lang="es-ES" sz="1200" dirty="0">
                <a:latin typeface="Amazon Ember" panose="020B0603020204020204" pitchFamily="34" charset="0"/>
                <a:ea typeface="Amazon Ember" panose="020B0603020204020204" pitchFamily="34" charset="0"/>
                <a:cs typeface="Amazon Ember" panose="020B0603020204020204" pitchFamily="34" charset="0"/>
              </a:rPr>
              <a:t> es otra opción de servicio de informática de AWS. Se trata de una plataforma como servicio (PaaS) que facilita la implementación, el escalado y la administración de aplicaciones y servicios web con rapidez.</a:t>
            </a:r>
          </a:p>
          <a:p>
            <a:pPr rtl="0"/>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rtl="0"/>
            <a:r>
              <a:rPr lang="es-ES" sz="1200" dirty="0">
                <a:latin typeface="Amazon Ember" panose="020B0603020204020204" pitchFamily="34" charset="0"/>
                <a:ea typeface="Amazon Ember" panose="020B0603020204020204" pitchFamily="34" charset="0"/>
                <a:cs typeface="Amazon Ember" panose="020B0603020204020204" pitchFamily="34" charset="0"/>
              </a:rPr>
              <a:t>Usted controla la situación. La plataforma ya está compilada en su totalidad, y usted solo tiene que cargar el código. Elija el tipo de instancia y la base de datos, configure y ajuste el escalado automático, actualice la aplicación, acceda a los archivos de registro del servidor y habilite HTTPS en el balanceador de carga. </a:t>
            </a:r>
          </a:p>
          <a:p>
            <a:pPr marL="171450" lvl="0" indent="-171450" rtl="0">
              <a:buFont typeface="Arial" panose="020B0604020202020204" pitchFamily="34" charset="0"/>
              <a:buChar char="•"/>
            </a:pP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rtl="0"/>
            <a:r>
              <a:rPr lang="es-ES" sz="1200" dirty="0">
                <a:latin typeface="Amazon Ember" panose="020B0603020204020204" pitchFamily="34" charset="0"/>
                <a:ea typeface="Amazon Ember" panose="020B0603020204020204" pitchFamily="34" charset="0"/>
                <a:cs typeface="Amazon Ember" panose="020B0603020204020204" pitchFamily="34" charset="0"/>
              </a:rPr>
              <a:t>Solo tiene que cargar el código, y </a:t>
            </a:r>
            <a:r>
              <a:rPr lang="es-ES" sz="1200" dirty="0" err="1">
                <a:latin typeface="Amazon Ember" panose="020B0603020204020204" pitchFamily="34" charset="0"/>
                <a:ea typeface="Amazon Ember" panose="020B0603020204020204" pitchFamily="34" charset="0"/>
                <a:cs typeface="Amazon Ember" panose="020B0603020204020204" pitchFamily="34" charset="0"/>
              </a:rPr>
              <a:t>Elastic</a:t>
            </a:r>
            <a:r>
              <a:rPr lang="es-ES" sz="1200" dirty="0">
                <a:latin typeface="Amazon Ember" panose="020B0603020204020204" pitchFamily="34" charset="0"/>
                <a:ea typeface="Amazon Ember" panose="020B0603020204020204" pitchFamily="34" charset="0"/>
                <a:cs typeface="Amazon Ember" panose="020B0603020204020204" pitchFamily="34" charset="0"/>
              </a:rPr>
              <a:t> </a:t>
            </a:r>
            <a:r>
              <a:rPr lang="es-ES" sz="1200" dirty="0" err="1">
                <a:latin typeface="Amazon Ember" panose="020B0603020204020204" pitchFamily="34" charset="0"/>
                <a:ea typeface="Amazon Ember" panose="020B0603020204020204" pitchFamily="34" charset="0"/>
                <a:cs typeface="Amazon Ember" panose="020B0603020204020204" pitchFamily="34" charset="0"/>
              </a:rPr>
              <a:t>Beanstalk</a:t>
            </a:r>
            <a:r>
              <a:rPr lang="es-ES" sz="1200" dirty="0">
                <a:latin typeface="Amazon Ember" panose="020B0603020204020204" pitchFamily="34" charset="0"/>
                <a:ea typeface="Amazon Ember" panose="020B0603020204020204" pitchFamily="34" charset="0"/>
                <a:cs typeface="Amazon Ember" panose="020B0603020204020204" pitchFamily="34" charset="0"/>
              </a:rPr>
              <a:t> administrará de manera automática la implementación, desde el aprovisionamiento de la capacidad y el balanceo de carga hasta el escalado automático y el monitoreo del estado de la aplicación. Al mismo tiempo, tendrá el control absoluto de los recursos de AWS que utiliza la aplicación y podrá acceder a los recursos subyacentes en cualquier momento.</a:t>
            </a:r>
            <a:br>
              <a:rPr lang="en-US" sz="1200" dirty="0">
                <a:latin typeface="Amazon Ember" panose="020B0603020204020204" pitchFamily="34" charset="0"/>
                <a:ea typeface="Amazon Ember" panose="020B0603020204020204" pitchFamily="34" charset="0"/>
                <a:cs typeface="Amazon Ember" panose="020B0603020204020204" pitchFamily="34" charset="0"/>
              </a:rPr>
            </a:b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rtl="0"/>
            <a:r>
              <a:rPr lang="es-ES" sz="1200" dirty="0">
                <a:latin typeface="Amazon Ember" panose="020B0603020204020204" pitchFamily="34" charset="0"/>
                <a:ea typeface="Amazon Ember" panose="020B0603020204020204" pitchFamily="34" charset="0"/>
                <a:cs typeface="Amazon Ember" panose="020B0603020204020204" pitchFamily="34" charset="0"/>
              </a:rPr>
              <a:t>No se aplican cargos adicionales por el uso de AWS </a:t>
            </a:r>
            <a:r>
              <a:rPr lang="es-ES" sz="1200" dirty="0" err="1">
                <a:latin typeface="Amazon Ember" panose="020B0603020204020204" pitchFamily="34" charset="0"/>
                <a:ea typeface="Amazon Ember" panose="020B0603020204020204" pitchFamily="34" charset="0"/>
                <a:cs typeface="Amazon Ember" panose="020B0603020204020204" pitchFamily="34" charset="0"/>
              </a:rPr>
              <a:t>Elastic</a:t>
            </a:r>
            <a:r>
              <a:rPr lang="es-ES" sz="1200" dirty="0">
                <a:latin typeface="Amazon Ember" panose="020B0603020204020204" pitchFamily="34" charset="0"/>
                <a:ea typeface="Amazon Ember" panose="020B0603020204020204" pitchFamily="34" charset="0"/>
                <a:cs typeface="Amazon Ember" panose="020B0603020204020204" pitchFamily="34" charset="0"/>
              </a:rPr>
              <a:t> </a:t>
            </a:r>
            <a:r>
              <a:rPr lang="es-ES" sz="1200" dirty="0" err="1">
                <a:latin typeface="Amazon Ember" panose="020B0603020204020204" pitchFamily="34" charset="0"/>
                <a:ea typeface="Amazon Ember" panose="020B0603020204020204" pitchFamily="34" charset="0"/>
                <a:cs typeface="Amazon Ember" panose="020B0603020204020204" pitchFamily="34" charset="0"/>
              </a:rPr>
              <a:t>Beanstalk</a:t>
            </a:r>
            <a:r>
              <a:rPr lang="es-ES" sz="1200" dirty="0">
                <a:latin typeface="Amazon Ember" panose="020B0603020204020204" pitchFamily="34" charset="0"/>
                <a:ea typeface="Amazon Ember" panose="020B0603020204020204" pitchFamily="34" charset="0"/>
                <a:cs typeface="Amazon Ember" panose="020B0603020204020204" pitchFamily="34" charset="0"/>
              </a:rPr>
              <a:t>. Paga por los recursos de AWS (por ejemplo, instancias EC2 o </a:t>
            </a:r>
            <a:r>
              <a:rPr lang="es-ES" sz="1200" dirty="0" err="1">
                <a:latin typeface="Amazon Ember" panose="020B0603020204020204" pitchFamily="34" charset="0"/>
                <a:ea typeface="Amazon Ember" panose="020B0603020204020204" pitchFamily="34" charset="0"/>
                <a:cs typeface="Amazon Ember" panose="020B0603020204020204" pitchFamily="34" charset="0"/>
              </a:rPr>
              <a:t>buckets</a:t>
            </a:r>
            <a:r>
              <a:rPr lang="es-ES" sz="1200" dirty="0">
                <a:latin typeface="Amazon Ember" panose="020B0603020204020204" pitchFamily="34" charset="0"/>
                <a:ea typeface="Amazon Ember" panose="020B0603020204020204" pitchFamily="34" charset="0"/>
                <a:cs typeface="Amazon Ember" panose="020B0603020204020204" pitchFamily="34" charset="0"/>
              </a:rPr>
              <a:t> de S3) que cree para almacenar y ejecutar la aplicación. Solo paga por lo que usa, en la medida en que lo use. No se aplican cuotas mínimas ni compromisos iniciales.</a:t>
            </a:r>
          </a:p>
          <a:p>
            <a:pPr rtl="0"/>
            <a:endParaRPr lang="es-ES" sz="1200" dirty="0">
              <a:latin typeface="Amazon Ember" panose="020B0603020204020204" pitchFamily="34" charset="0"/>
              <a:ea typeface="Amazon Ember" panose="020B0603020204020204" pitchFamily="34" charset="0"/>
              <a:cs typeface="Amazon Ember" panose="020B0603020204020204" pitchFamily="34" charset="0"/>
            </a:endParaRPr>
          </a:p>
          <a:p>
            <a:pPr rtl="0"/>
            <a:r>
              <a:rPr lang="es-ES" sz="1200" dirty="0">
                <a:latin typeface="Amazon Ember" panose="020B0603020204020204" pitchFamily="34" charset="0"/>
                <a:ea typeface="Amazon Ember" panose="020B0603020204020204" pitchFamily="34" charset="0"/>
                <a:cs typeface="Amazon Ember" panose="020B0603020204020204" pitchFamily="34" charset="0"/>
              </a:rPr>
              <a:t>AWS </a:t>
            </a:r>
            <a:r>
              <a:rPr lang="es-ES" sz="1200" dirty="0" err="1">
                <a:latin typeface="Amazon Ember" panose="020B0603020204020204" pitchFamily="34" charset="0"/>
                <a:ea typeface="Amazon Ember" panose="020B0603020204020204" pitchFamily="34" charset="0"/>
                <a:cs typeface="Amazon Ember" panose="020B0603020204020204" pitchFamily="34" charset="0"/>
              </a:rPr>
              <a:t>Elastic</a:t>
            </a:r>
            <a:r>
              <a:rPr lang="es-ES" sz="1200" dirty="0">
                <a:latin typeface="Amazon Ember" panose="020B0603020204020204" pitchFamily="34" charset="0"/>
                <a:ea typeface="Amazon Ember" panose="020B0603020204020204" pitchFamily="34" charset="0"/>
                <a:cs typeface="Amazon Ember" panose="020B0603020204020204" pitchFamily="34" charset="0"/>
              </a:rPr>
              <a:t> </a:t>
            </a:r>
            <a:r>
              <a:rPr lang="es-ES" sz="1200" dirty="0" err="1">
                <a:latin typeface="Amazon Ember" panose="020B0603020204020204" pitchFamily="34" charset="0"/>
                <a:ea typeface="Amazon Ember" panose="020B0603020204020204" pitchFamily="34" charset="0"/>
                <a:cs typeface="Amazon Ember" panose="020B0603020204020204" pitchFamily="34" charset="0"/>
              </a:rPr>
              <a:t>Beanstalk</a:t>
            </a:r>
            <a:r>
              <a:rPr lang="es-ES" sz="1200" dirty="0">
                <a:latin typeface="Amazon Ember" panose="020B0603020204020204" pitchFamily="34" charset="0"/>
                <a:ea typeface="Amazon Ember" panose="020B0603020204020204" pitchFamily="34" charset="0"/>
                <a:cs typeface="Amazon Ember" panose="020B0603020204020204" pitchFamily="34" charset="0"/>
              </a:rPr>
              <a:t> le permite implementar el código a través de la consola de administración de AWS, la interfaz de línea de comandos de AWS (CLI de AWS), Visual Studio y Eclipse. Ofrece todos los servicios de aplicaciones que necesita para su aplicación. Lo único que debe crear es el código. </a:t>
            </a:r>
            <a:r>
              <a:rPr lang="es-ES" sz="1200" dirty="0" err="1">
                <a:latin typeface="Amazon Ember" panose="020B0603020204020204" pitchFamily="34" charset="0"/>
                <a:ea typeface="Amazon Ember" panose="020B0603020204020204" pitchFamily="34" charset="0"/>
                <a:cs typeface="Amazon Ember" panose="020B0603020204020204" pitchFamily="34" charset="0"/>
              </a:rPr>
              <a:t>Elastic</a:t>
            </a:r>
            <a:r>
              <a:rPr lang="es-ES" sz="1200" dirty="0">
                <a:latin typeface="Amazon Ember" panose="020B0603020204020204" pitchFamily="34" charset="0"/>
                <a:ea typeface="Amazon Ember" panose="020B0603020204020204" pitchFamily="34" charset="0"/>
                <a:cs typeface="Amazon Ember" panose="020B0603020204020204" pitchFamily="34" charset="0"/>
              </a:rPr>
              <a:t> </a:t>
            </a:r>
            <a:r>
              <a:rPr lang="es-ES" sz="1200" dirty="0" err="1">
                <a:latin typeface="Amazon Ember" panose="020B0603020204020204" pitchFamily="34" charset="0"/>
                <a:ea typeface="Amazon Ember" panose="020B0603020204020204" pitchFamily="34" charset="0"/>
                <a:cs typeface="Amazon Ember" panose="020B0603020204020204" pitchFamily="34" charset="0"/>
              </a:rPr>
              <a:t>Beanstalk</a:t>
            </a:r>
            <a:r>
              <a:rPr lang="es-ES" sz="1200" dirty="0">
                <a:latin typeface="Amazon Ember" panose="020B0603020204020204" pitchFamily="34" charset="0"/>
                <a:ea typeface="Amazon Ember" panose="020B0603020204020204" pitchFamily="34" charset="0"/>
                <a:cs typeface="Amazon Ember" panose="020B0603020204020204" pitchFamily="34" charset="0"/>
              </a:rPr>
              <a:t> está diseñado para que la implementación de su aplicación sea un proceso rápido y sencillo. </a:t>
            </a:r>
          </a:p>
          <a:p>
            <a:pPr rtl="0"/>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rtl="0"/>
            <a:r>
              <a:rPr lang="es-ES" sz="1200" dirty="0" err="1">
                <a:latin typeface="Amazon Ember" panose="020B0603020204020204" pitchFamily="34" charset="0"/>
                <a:ea typeface="Amazon Ember" panose="020B0603020204020204" pitchFamily="34" charset="0"/>
                <a:cs typeface="Amazon Ember" panose="020B0603020204020204" pitchFamily="34" charset="0"/>
              </a:rPr>
              <a:t>Elastic</a:t>
            </a:r>
            <a:r>
              <a:rPr lang="es-ES" sz="1200" dirty="0">
                <a:latin typeface="Amazon Ember" panose="020B0603020204020204" pitchFamily="34" charset="0"/>
                <a:ea typeface="Amazon Ember" panose="020B0603020204020204" pitchFamily="34" charset="0"/>
                <a:cs typeface="Amazon Ember" panose="020B0603020204020204" pitchFamily="34" charset="0"/>
              </a:rPr>
              <a:t> </a:t>
            </a:r>
            <a:r>
              <a:rPr lang="es-ES" sz="1200" dirty="0" err="1">
                <a:latin typeface="Amazon Ember" panose="020B0603020204020204" pitchFamily="34" charset="0"/>
                <a:ea typeface="Amazon Ember" panose="020B0603020204020204" pitchFamily="34" charset="0"/>
                <a:cs typeface="Amazon Ember" panose="020B0603020204020204" pitchFamily="34" charset="0"/>
              </a:rPr>
              <a:t>Beanstalk</a:t>
            </a:r>
            <a:r>
              <a:rPr lang="es-ES" sz="1200" dirty="0">
                <a:latin typeface="Amazon Ember" panose="020B0603020204020204" pitchFamily="34" charset="0"/>
                <a:ea typeface="Amazon Ember" panose="020B0603020204020204" pitchFamily="34" charset="0"/>
                <a:cs typeface="Amazon Ember" panose="020B0603020204020204" pitchFamily="34" charset="0"/>
              </a:rPr>
              <a:t> admite una gran variedad de plataformas. Entre ellas, se incluyen Docker, </a:t>
            </a:r>
            <a:r>
              <a:rPr lang="es-ES" sz="1200" dirty="0" err="1">
                <a:latin typeface="Amazon Ember" panose="020B0603020204020204" pitchFamily="34" charset="0"/>
                <a:ea typeface="Amazon Ember" panose="020B0603020204020204" pitchFamily="34" charset="0"/>
                <a:cs typeface="Amazon Ember" panose="020B0603020204020204" pitchFamily="34" charset="0"/>
              </a:rPr>
              <a:t>Go</a:t>
            </a:r>
            <a:r>
              <a:rPr lang="es-ES" sz="1200" dirty="0">
                <a:latin typeface="Amazon Ember" panose="020B0603020204020204" pitchFamily="34" charset="0"/>
                <a:ea typeface="Amazon Ember" panose="020B0603020204020204" pitchFamily="34" charset="0"/>
                <a:cs typeface="Amazon Ember" panose="020B0603020204020204" pitchFamily="34" charset="0"/>
              </a:rPr>
              <a:t>, Java, .NET, Node.js, PHP, Python y Ruby. </a:t>
            </a:r>
          </a:p>
          <a:p>
            <a:pPr rtl="0"/>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rtl="0"/>
            <a:r>
              <a:rPr lang="es-ES" sz="1200" dirty="0">
                <a:latin typeface="Amazon Ember" panose="020B0603020204020204" pitchFamily="34" charset="0"/>
                <a:ea typeface="Amazon Ember" panose="020B0603020204020204" pitchFamily="34" charset="0"/>
                <a:cs typeface="Amazon Ember" panose="020B0603020204020204" pitchFamily="34" charset="0"/>
              </a:rPr>
              <a:t>AWS </a:t>
            </a:r>
            <a:r>
              <a:rPr lang="es-ES" sz="1200" dirty="0" err="1">
                <a:latin typeface="Amazon Ember" panose="020B0603020204020204" pitchFamily="34" charset="0"/>
                <a:ea typeface="Amazon Ember" panose="020B0603020204020204" pitchFamily="34" charset="0"/>
                <a:cs typeface="Amazon Ember" panose="020B0603020204020204" pitchFamily="34" charset="0"/>
              </a:rPr>
              <a:t>Elastic</a:t>
            </a:r>
            <a:r>
              <a:rPr lang="es-ES" sz="1200" dirty="0">
                <a:latin typeface="Amazon Ember" panose="020B0603020204020204" pitchFamily="34" charset="0"/>
                <a:ea typeface="Amazon Ember" panose="020B0603020204020204" pitchFamily="34" charset="0"/>
                <a:cs typeface="Amazon Ember" panose="020B0603020204020204" pitchFamily="34" charset="0"/>
              </a:rPr>
              <a:t> </a:t>
            </a:r>
            <a:r>
              <a:rPr lang="es-ES" sz="1200" dirty="0" err="1">
                <a:latin typeface="Amazon Ember" panose="020B0603020204020204" pitchFamily="34" charset="0"/>
                <a:ea typeface="Amazon Ember" panose="020B0603020204020204" pitchFamily="34" charset="0"/>
                <a:cs typeface="Amazon Ember" panose="020B0603020204020204" pitchFamily="34" charset="0"/>
              </a:rPr>
              <a:t>Beanstalk</a:t>
            </a:r>
            <a:r>
              <a:rPr lang="es-ES" sz="1200" dirty="0">
                <a:latin typeface="Amazon Ember" panose="020B0603020204020204" pitchFamily="34" charset="0"/>
                <a:ea typeface="Amazon Ember" panose="020B0603020204020204" pitchFamily="34" charset="0"/>
                <a:cs typeface="Amazon Ember" panose="020B0603020204020204" pitchFamily="34" charset="0"/>
              </a:rPr>
              <a:t> implementa el código en </a:t>
            </a:r>
            <a:r>
              <a:rPr lang="es-ES" sz="1200" b="1" dirty="0">
                <a:latin typeface="Amazon Ember" panose="020B0603020204020204" pitchFamily="34" charset="0"/>
                <a:ea typeface="Amazon Ember" panose="020B0603020204020204" pitchFamily="34" charset="0"/>
                <a:cs typeface="Amazon Ember" panose="020B0603020204020204" pitchFamily="34" charset="0"/>
              </a:rPr>
              <a:t>Apache Tomcat</a:t>
            </a:r>
            <a:r>
              <a:rPr lang="es-ES" sz="1200" dirty="0">
                <a:latin typeface="Amazon Ember" panose="020B0603020204020204" pitchFamily="34" charset="0"/>
                <a:ea typeface="Amazon Ember" panose="020B0603020204020204" pitchFamily="34" charset="0"/>
                <a:cs typeface="Amazon Ember" panose="020B0603020204020204" pitchFamily="34" charset="0"/>
              </a:rPr>
              <a:t> para aplicaciones Java; </a:t>
            </a:r>
            <a:r>
              <a:rPr lang="es-ES" sz="1200" b="1" dirty="0">
                <a:latin typeface="Amazon Ember" panose="020B0603020204020204" pitchFamily="34" charset="0"/>
                <a:ea typeface="Amazon Ember" panose="020B0603020204020204" pitchFamily="34" charset="0"/>
                <a:cs typeface="Amazon Ember" panose="020B0603020204020204" pitchFamily="34" charset="0"/>
              </a:rPr>
              <a:t>Apache HTTP Server</a:t>
            </a:r>
            <a:r>
              <a:rPr lang="es-ES" sz="1200" dirty="0">
                <a:latin typeface="Amazon Ember" panose="020B0603020204020204" pitchFamily="34" charset="0"/>
                <a:ea typeface="Amazon Ember" panose="020B0603020204020204" pitchFamily="34" charset="0"/>
                <a:cs typeface="Amazon Ember" panose="020B0603020204020204" pitchFamily="34" charset="0"/>
              </a:rPr>
              <a:t> para aplicaciones PHP y Python; </a:t>
            </a:r>
            <a:r>
              <a:rPr lang="es-ES" sz="1200" b="1" dirty="0">
                <a:latin typeface="Amazon Ember" panose="020B0603020204020204" pitchFamily="34" charset="0"/>
                <a:ea typeface="Amazon Ember" panose="020B0603020204020204" pitchFamily="34" charset="0"/>
                <a:cs typeface="Amazon Ember" panose="020B0603020204020204" pitchFamily="34" charset="0"/>
              </a:rPr>
              <a:t>NGINX</a:t>
            </a:r>
            <a:r>
              <a:rPr lang="es-ES" sz="1200" dirty="0">
                <a:latin typeface="Amazon Ember" panose="020B0603020204020204" pitchFamily="34" charset="0"/>
                <a:ea typeface="Amazon Ember" panose="020B0603020204020204" pitchFamily="34" charset="0"/>
                <a:cs typeface="Amazon Ember" panose="020B0603020204020204" pitchFamily="34" charset="0"/>
              </a:rPr>
              <a:t> o </a:t>
            </a:r>
            <a:r>
              <a:rPr lang="es-ES" sz="1200" b="1" dirty="0">
                <a:latin typeface="Amazon Ember" panose="020B0603020204020204" pitchFamily="34" charset="0"/>
                <a:ea typeface="Amazon Ember" panose="020B0603020204020204" pitchFamily="34" charset="0"/>
                <a:cs typeface="Amazon Ember" panose="020B0603020204020204" pitchFamily="34" charset="0"/>
              </a:rPr>
              <a:t>Apache HTTP Server </a:t>
            </a:r>
            <a:r>
              <a:rPr lang="es-ES" sz="1200" dirty="0">
                <a:latin typeface="Amazon Ember" panose="020B0603020204020204" pitchFamily="34" charset="0"/>
                <a:ea typeface="Amazon Ember" panose="020B0603020204020204" pitchFamily="34" charset="0"/>
                <a:cs typeface="Amazon Ember" panose="020B0603020204020204" pitchFamily="34" charset="0"/>
              </a:rPr>
              <a:t>para aplicaciones Node.js; </a:t>
            </a:r>
            <a:r>
              <a:rPr lang="es-ES" sz="1200" b="1" dirty="0">
                <a:latin typeface="Amazon Ember" panose="020B0603020204020204" pitchFamily="34" charset="0"/>
                <a:ea typeface="Amazon Ember" panose="020B0603020204020204" pitchFamily="34" charset="0"/>
                <a:cs typeface="Amazon Ember" panose="020B0603020204020204" pitchFamily="34" charset="0"/>
              </a:rPr>
              <a:t>Passenger</a:t>
            </a:r>
            <a:r>
              <a:rPr lang="es-ES" sz="1200" dirty="0">
                <a:latin typeface="Amazon Ember" panose="020B0603020204020204" pitchFamily="34" charset="0"/>
                <a:ea typeface="Amazon Ember" panose="020B0603020204020204" pitchFamily="34" charset="0"/>
                <a:cs typeface="Amazon Ember" panose="020B0603020204020204" pitchFamily="34" charset="0"/>
              </a:rPr>
              <a:t> o </a:t>
            </a:r>
            <a:r>
              <a:rPr lang="es-ES" sz="1200" b="1" dirty="0">
                <a:latin typeface="Amazon Ember" panose="020B0603020204020204" pitchFamily="34" charset="0"/>
                <a:ea typeface="Amazon Ember" panose="020B0603020204020204" pitchFamily="34" charset="0"/>
                <a:cs typeface="Amazon Ember" panose="020B0603020204020204" pitchFamily="34" charset="0"/>
              </a:rPr>
              <a:t>Puma</a:t>
            </a:r>
            <a:r>
              <a:rPr lang="es-ES" sz="1200" dirty="0">
                <a:latin typeface="Amazon Ember" panose="020B0603020204020204" pitchFamily="34" charset="0"/>
                <a:ea typeface="Amazon Ember" panose="020B0603020204020204" pitchFamily="34" charset="0"/>
                <a:cs typeface="Amazon Ember" panose="020B0603020204020204" pitchFamily="34" charset="0"/>
              </a:rPr>
              <a:t> para aplicaciones Ruby; y </a:t>
            </a:r>
            <a:r>
              <a:rPr lang="es-ES" sz="1200" b="1" dirty="0">
                <a:latin typeface="Amazon Ember" panose="020B0603020204020204" pitchFamily="34" charset="0"/>
                <a:ea typeface="Amazon Ember" panose="020B0603020204020204" pitchFamily="34" charset="0"/>
                <a:cs typeface="Amazon Ember" panose="020B0603020204020204" pitchFamily="34" charset="0"/>
              </a:rPr>
              <a:t>Microsoft Internet </a:t>
            </a:r>
            <a:r>
              <a:rPr lang="es-ES" sz="1200" b="1" dirty="0" err="1">
                <a:latin typeface="Amazon Ember" panose="020B0603020204020204" pitchFamily="34" charset="0"/>
                <a:ea typeface="Amazon Ember" panose="020B0603020204020204" pitchFamily="34" charset="0"/>
                <a:cs typeface="Amazon Ember" panose="020B0603020204020204" pitchFamily="34" charset="0"/>
              </a:rPr>
              <a:t>Information</a:t>
            </a:r>
            <a:r>
              <a:rPr lang="es-ES" sz="1200" b="1" dirty="0">
                <a:latin typeface="Amazon Ember" panose="020B0603020204020204" pitchFamily="34" charset="0"/>
                <a:ea typeface="Amazon Ember" panose="020B0603020204020204" pitchFamily="34" charset="0"/>
                <a:cs typeface="Amazon Ember" panose="020B0603020204020204" pitchFamily="34" charset="0"/>
              </a:rPr>
              <a:t> </a:t>
            </a:r>
            <a:r>
              <a:rPr lang="es-ES" sz="1200" b="1" dirty="0" err="1">
                <a:latin typeface="Amazon Ember" panose="020B0603020204020204" pitchFamily="34" charset="0"/>
                <a:ea typeface="Amazon Ember" panose="020B0603020204020204" pitchFamily="34" charset="0"/>
                <a:cs typeface="Amazon Ember" panose="020B0603020204020204" pitchFamily="34" charset="0"/>
              </a:rPr>
              <a:t>Services</a:t>
            </a:r>
            <a:r>
              <a:rPr lang="es-ES" sz="1200" b="1" dirty="0">
                <a:latin typeface="Amazon Ember" panose="020B0603020204020204" pitchFamily="34" charset="0"/>
                <a:ea typeface="Amazon Ember" panose="020B0603020204020204" pitchFamily="34" charset="0"/>
                <a:cs typeface="Amazon Ember" panose="020B0603020204020204" pitchFamily="34" charset="0"/>
              </a:rPr>
              <a:t> (IIS) </a:t>
            </a:r>
            <a:r>
              <a:rPr lang="es-ES" sz="1200" dirty="0">
                <a:latin typeface="Amazon Ember" panose="020B0603020204020204" pitchFamily="34" charset="0"/>
                <a:ea typeface="Amazon Ember" panose="020B0603020204020204" pitchFamily="34" charset="0"/>
                <a:cs typeface="Amazon Ember" panose="020B0603020204020204" pitchFamily="34" charset="0"/>
              </a:rPr>
              <a:t>para aplicaciones .NET, Java SE, Docker y </a:t>
            </a:r>
            <a:r>
              <a:rPr lang="es-ES" sz="1200" dirty="0" err="1">
                <a:latin typeface="Amazon Ember" panose="020B0603020204020204" pitchFamily="34" charset="0"/>
                <a:ea typeface="Amazon Ember" panose="020B0603020204020204" pitchFamily="34" charset="0"/>
                <a:cs typeface="Amazon Ember" panose="020B0603020204020204" pitchFamily="34" charset="0"/>
              </a:rPr>
              <a:t>Go</a:t>
            </a:r>
            <a:r>
              <a:rPr lang="es-ES" sz="1200" dirty="0">
                <a:latin typeface="Amazon Ember" panose="020B0603020204020204" pitchFamily="34" charset="0"/>
                <a:ea typeface="Amazon Ember" panose="020B0603020204020204" pitchFamily="34" charset="0"/>
                <a:cs typeface="Amazon Ember" panose="020B0603020204020204" pitchFamily="34" charset="0"/>
              </a:rPr>
              <a:t>.</a:t>
            </a:r>
          </a:p>
          <a:p>
            <a:pPr rtl="0"/>
            <a:endParaRPr lang="es-ES" sz="1200" dirty="0">
              <a:latin typeface="Amazon Ember" panose="020B0603020204020204" pitchFamily="34" charset="0"/>
              <a:ea typeface="Amazon Ember" panose="020B0603020204020204" pitchFamily="34" charset="0"/>
              <a:cs typeface="Amazon Ember" panose="020B0603020204020204" pitchFamily="34" charset="0"/>
            </a:endParaRPr>
          </a:p>
          <a:p>
            <a:endParaRPr lang="es-CL" dirty="0"/>
          </a:p>
        </p:txBody>
      </p:sp>
      <p:sp>
        <p:nvSpPr>
          <p:cNvPr id="4" name="Marcador de número de diapositiva 3"/>
          <p:cNvSpPr>
            <a:spLocks noGrp="1"/>
          </p:cNvSpPr>
          <p:nvPr>
            <p:ph type="sldNum" sz="quarter" idx="5"/>
          </p:nvPr>
        </p:nvSpPr>
        <p:spPr/>
        <p:txBody>
          <a:bodyPr/>
          <a:lstStyle/>
          <a:p>
            <a:fld id="{35C2C890-E6DE-1A45-98C6-E722FA6368DA}" type="slidenum">
              <a:rPr lang="es-CL" smtClean="0"/>
              <a:t>26</a:t>
            </a:fld>
            <a:endParaRPr lang="es-CL"/>
          </a:p>
        </p:txBody>
      </p:sp>
    </p:spTree>
    <p:extLst>
      <p:ext uri="{BB962C8B-B14F-4D97-AF65-F5344CB8AC3E}">
        <p14:creationId xmlns:p14="http://schemas.microsoft.com/office/powerpoint/2010/main" val="1944741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lnSpc>
                <a:spcPct val="100000"/>
              </a:lnSpc>
            </a:pPr>
            <a:r>
              <a:rPr lang="es-ES" sz="1200" dirty="0">
                <a:latin typeface="Amazon Ember" panose="020B0603020204020204" pitchFamily="34" charset="0"/>
                <a:ea typeface="Amazon Ember" panose="020B0603020204020204" pitchFamily="34" charset="0"/>
                <a:cs typeface="Amazon Ember" panose="020B0603020204020204" pitchFamily="34" charset="0"/>
              </a:rPr>
              <a:t>Amazon Web </a:t>
            </a:r>
            <a:r>
              <a:rPr lang="es-ES" sz="1200" dirty="0" err="1">
                <a:latin typeface="Amazon Ember" panose="020B0603020204020204" pitchFamily="34" charset="0"/>
                <a:ea typeface="Amazon Ember" panose="020B0603020204020204" pitchFamily="34" charset="0"/>
                <a:cs typeface="Amazon Ember" panose="020B0603020204020204" pitchFamily="34" charset="0"/>
              </a:rPr>
              <a:t>Services</a:t>
            </a:r>
            <a:r>
              <a:rPr lang="es-ES" sz="1200" dirty="0">
                <a:latin typeface="Amazon Ember" panose="020B0603020204020204" pitchFamily="34" charset="0"/>
                <a:ea typeface="Amazon Ember" panose="020B0603020204020204" pitchFamily="34" charset="0"/>
                <a:cs typeface="Amazon Ember" panose="020B0603020204020204" pitchFamily="34" charset="0"/>
              </a:rPr>
              <a:t> (AWS) ofrece muchos servicios informáticos. Este es un breve resumen de lo que brinda cada uno de ellos:</a:t>
            </a:r>
          </a:p>
          <a:p>
            <a:pPr rtl="0">
              <a:lnSpc>
                <a:spcPct val="100000"/>
              </a:lnSpc>
            </a:pP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lnSpc>
                <a:spcPct val="100000"/>
              </a:lnSpc>
              <a:buFont typeface="Arial" panose="020B0604020202020204" pitchFamily="34" charset="0"/>
              <a:buChar char="•"/>
            </a:pPr>
            <a:r>
              <a:rPr lang="es-ES" sz="1200" b="1" dirty="0">
                <a:latin typeface="Amazon Ember" panose="020B0603020204020204" pitchFamily="34" charset="0"/>
                <a:ea typeface="Amazon Ember" panose="020B0603020204020204" pitchFamily="34" charset="0"/>
                <a:cs typeface="Amazon Ember" panose="020B0603020204020204" pitchFamily="34" charset="0"/>
              </a:rPr>
              <a:t>Amazon </a:t>
            </a:r>
            <a:r>
              <a:rPr lang="es-ES" sz="1200" b="1" dirty="0" err="1">
                <a:latin typeface="Amazon Ember" panose="020B0603020204020204" pitchFamily="34" charset="0"/>
                <a:ea typeface="Amazon Ember" panose="020B0603020204020204" pitchFamily="34" charset="0"/>
                <a:cs typeface="Amazon Ember" panose="020B0603020204020204" pitchFamily="34" charset="0"/>
              </a:rPr>
              <a:t>Elastic</a:t>
            </a:r>
            <a:r>
              <a:rPr lang="es-ES" sz="1200" b="1" dirty="0">
                <a:latin typeface="Amazon Ember" panose="020B0603020204020204" pitchFamily="34" charset="0"/>
                <a:ea typeface="Amazon Ember" panose="020B0603020204020204" pitchFamily="34" charset="0"/>
                <a:cs typeface="Amazon Ember" panose="020B0603020204020204" pitchFamily="34" charset="0"/>
              </a:rPr>
              <a:t> Compute Cloud</a:t>
            </a:r>
            <a:r>
              <a:rPr lang="es-ES" sz="1200" b="0" dirty="0">
                <a:latin typeface="Amazon Ember" panose="020B0603020204020204" pitchFamily="34" charset="0"/>
                <a:ea typeface="Amazon Ember" panose="020B0603020204020204" pitchFamily="34" charset="0"/>
                <a:cs typeface="Amazon Ember" panose="020B0603020204020204" pitchFamily="34" charset="0"/>
              </a:rPr>
              <a:t> </a:t>
            </a:r>
            <a:r>
              <a:rPr lang="es-ES" sz="1200" dirty="0">
                <a:latin typeface="Amazon Ember" panose="020B0603020204020204" pitchFamily="34" charset="0"/>
                <a:ea typeface="Amazon Ember" panose="020B0603020204020204" pitchFamily="34" charset="0"/>
                <a:cs typeface="Amazon Ember" panose="020B0603020204020204" pitchFamily="34" charset="0"/>
              </a:rPr>
              <a:t>(Amazon EC2) proporciona máquinas virtuales cuyo tamaño se puede modificar.</a:t>
            </a:r>
          </a:p>
          <a:p>
            <a:pPr marL="171450" indent="-171450" rtl="0">
              <a:lnSpc>
                <a:spcPct val="100000"/>
              </a:lnSpc>
              <a:buFont typeface="Arial" panose="020B0604020202020204" pitchFamily="34" charset="0"/>
              <a:buChar char="•"/>
            </a:pPr>
            <a:r>
              <a:rPr lang="es-ES" sz="1200" b="1" dirty="0">
                <a:latin typeface="Amazon Ember" panose="020B0603020204020204" pitchFamily="34" charset="0"/>
                <a:ea typeface="Amazon Ember" panose="020B0603020204020204" pitchFamily="34" charset="0"/>
                <a:cs typeface="Amazon Ember" panose="020B0603020204020204" pitchFamily="34" charset="0"/>
              </a:rPr>
              <a:t>Amazon EC2 Auto </a:t>
            </a:r>
            <a:r>
              <a:rPr lang="es-ES" sz="1200" b="1" dirty="0" err="1">
                <a:latin typeface="Amazon Ember" panose="020B0603020204020204" pitchFamily="34" charset="0"/>
                <a:ea typeface="Amazon Ember" panose="020B0603020204020204" pitchFamily="34" charset="0"/>
                <a:cs typeface="Amazon Ember" panose="020B0603020204020204" pitchFamily="34" charset="0"/>
              </a:rPr>
              <a:t>Scaling</a:t>
            </a:r>
            <a:r>
              <a:rPr lang="es-ES" sz="1200" dirty="0">
                <a:latin typeface="Amazon Ember" panose="020B0603020204020204" pitchFamily="34" charset="0"/>
                <a:ea typeface="Amazon Ember" panose="020B0603020204020204" pitchFamily="34" charset="0"/>
                <a:cs typeface="Amazon Ember" panose="020B0603020204020204" pitchFamily="34" charset="0"/>
              </a:rPr>
              <a:t> respalda la disponibilidad de las aplicaciones, </a:t>
            </a:r>
            <a:r>
              <a:rPr lang="es-ES" sz="12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ya que le permite definir las condiciones que lanzarán o terminarán instancias EC2 automáticamente.</a:t>
            </a: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rtl="0">
              <a:lnSpc>
                <a:spcPct val="100000"/>
              </a:lnSpc>
              <a:buFont typeface="Arial" panose="020B0604020202020204" pitchFamily="34" charset="0"/>
              <a:buChar char="•"/>
            </a:pPr>
            <a:r>
              <a:rPr lang="es-ES" sz="1200" b="1" dirty="0">
                <a:latin typeface="Amazon Ember" panose="020B0603020204020204" pitchFamily="34" charset="0"/>
                <a:ea typeface="Amazon Ember" panose="020B0603020204020204" pitchFamily="34" charset="0"/>
                <a:cs typeface="Amazon Ember" panose="020B0603020204020204" pitchFamily="34" charset="0"/>
              </a:rPr>
              <a:t>Amazon </a:t>
            </a:r>
            <a:r>
              <a:rPr lang="es-ES" sz="1200" b="1" dirty="0" err="1">
                <a:latin typeface="Amazon Ember" panose="020B0603020204020204" pitchFamily="34" charset="0"/>
                <a:ea typeface="Amazon Ember" panose="020B0603020204020204" pitchFamily="34" charset="0"/>
                <a:cs typeface="Amazon Ember" panose="020B0603020204020204" pitchFamily="34" charset="0"/>
              </a:rPr>
              <a:t>Elastic</a:t>
            </a:r>
            <a:r>
              <a:rPr lang="es-ES" sz="1200" b="1" dirty="0">
                <a:latin typeface="Amazon Ember" panose="020B0603020204020204" pitchFamily="34" charset="0"/>
                <a:ea typeface="Amazon Ember" panose="020B0603020204020204" pitchFamily="34" charset="0"/>
                <a:cs typeface="Amazon Ember" panose="020B0603020204020204" pitchFamily="34" charset="0"/>
              </a:rPr>
              <a:t> Container </a:t>
            </a:r>
            <a:r>
              <a:rPr lang="es-ES" sz="1200" b="1" dirty="0" err="1">
                <a:latin typeface="Amazon Ember" panose="020B0603020204020204" pitchFamily="34" charset="0"/>
                <a:ea typeface="Amazon Ember" panose="020B0603020204020204" pitchFamily="34" charset="0"/>
                <a:cs typeface="Amazon Ember" panose="020B0603020204020204" pitchFamily="34" charset="0"/>
              </a:rPr>
              <a:t>Registry</a:t>
            </a:r>
            <a:r>
              <a:rPr lang="es-ES" sz="1200" dirty="0">
                <a:latin typeface="Amazon Ember" panose="020B0603020204020204" pitchFamily="34" charset="0"/>
                <a:ea typeface="Amazon Ember" panose="020B0603020204020204" pitchFamily="34" charset="0"/>
                <a:cs typeface="Amazon Ember" panose="020B0603020204020204" pitchFamily="34" charset="0"/>
              </a:rPr>
              <a:t> (Amazon ECR) se utiliza para almacenar y recuperar imágenes de Docker. </a:t>
            </a:r>
          </a:p>
          <a:p>
            <a:pPr marL="171450" indent="-171450" rtl="0">
              <a:lnSpc>
                <a:spcPct val="100000"/>
              </a:lnSpc>
              <a:buFont typeface="Arial" panose="020B0604020202020204" pitchFamily="34" charset="0"/>
              <a:buChar char="•"/>
            </a:pPr>
            <a:r>
              <a:rPr lang="es-ES" sz="1200" b="1" dirty="0">
                <a:latin typeface="Amazon Ember" panose="020B0603020204020204" pitchFamily="34" charset="0"/>
                <a:ea typeface="Amazon Ember" panose="020B0603020204020204" pitchFamily="34" charset="0"/>
                <a:cs typeface="Amazon Ember" panose="020B0603020204020204" pitchFamily="34" charset="0"/>
              </a:rPr>
              <a:t>Amazon </a:t>
            </a:r>
            <a:r>
              <a:rPr lang="es-ES" sz="1200" b="1" dirty="0" err="1">
                <a:latin typeface="Amazon Ember" panose="020B0603020204020204" pitchFamily="34" charset="0"/>
                <a:ea typeface="Amazon Ember" panose="020B0603020204020204" pitchFamily="34" charset="0"/>
                <a:cs typeface="Amazon Ember" panose="020B0603020204020204" pitchFamily="34" charset="0"/>
              </a:rPr>
              <a:t>Elastic</a:t>
            </a:r>
            <a:r>
              <a:rPr lang="es-ES" sz="1200" b="1" dirty="0">
                <a:latin typeface="Amazon Ember" panose="020B0603020204020204" pitchFamily="34" charset="0"/>
                <a:ea typeface="Amazon Ember" panose="020B0603020204020204" pitchFamily="34" charset="0"/>
                <a:cs typeface="Amazon Ember" panose="020B0603020204020204" pitchFamily="34" charset="0"/>
              </a:rPr>
              <a:t> Container </a:t>
            </a:r>
            <a:r>
              <a:rPr lang="es-ES" sz="1200" b="1" dirty="0" err="1">
                <a:latin typeface="Amazon Ember" panose="020B0603020204020204" pitchFamily="34" charset="0"/>
                <a:ea typeface="Amazon Ember" panose="020B0603020204020204" pitchFamily="34" charset="0"/>
                <a:cs typeface="Amazon Ember" panose="020B0603020204020204" pitchFamily="34" charset="0"/>
              </a:rPr>
              <a:t>Service</a:t>
            </a:r>
            <a:r>
              <a:rPr lang="es-ES" sz="1200" b="1" dirty="0">
                <a:latin typeface="Amazon Ember" panose="020B0603020204020204" pitchFamily="34" charset="0"/>
                <a:ea typeface="Amazon Ember" panose="020B0603020204020204" pitchFamily="34" charset="0"/>
                <a:cs typeface="Amazon Ember" panose="020B0603020204020204" pitchFamily="34" charset="0"/>
              </a:rPr>
              <a:t> (Amazon ECS) </a:t>
            </a:r>
            <a:r>
              <a:rPr lang="es-ES" sz="1200" dirty="0">
                <a:latin typeface="Amazon Ember" panose="020B0603020204020204" pitchFamily="34" charset="0"/>
                <a:ea typeface="Amazon Ember" panose="020B0603020204020204" pitchFamily="34" charset="0"/>
                <a:cs typeface="Amazon Ember" panose="020B0603020204020204" pitchFamily="34" charset="0"/>
              </a:rPr>
              <a:t>es un servicio de organización de contenedores compatible con Docker.</a:t>
            </a:r>
          </a:p>
          <a:p>
            <a:pPr marL="171450" indent="-171450" rtl="0">
              <a:lnSpc>
                <a:spcPct val="100000"/>
              </a:lnSpc>
              <a:buFont typeface="Arial" panose="020B0604020202020204" pitchFamily="34" charset="0"/>
              <a:buChar char="•"/>
            </a:pPr>
            <a:r>
              <a:rPr lang="es-ES" sz="1200" b="1" dirty="0">
                <a:latin typeface="Amazon Ember" panose="020B0603020204020204" pitchFamily="34" charset="0"/>
                <a:ea typeface="Amazon Ember" panose="020B0603020204020204" pitchFamily="34" charset="0"/>
                <a:cs typeface="Amazon Ember" panose="020B0603020204020204" pitchFamily="34" charset="0"/>
              </a:rPr>
              <a:t>VMware Cloud </a:t>
            </a:r>
            <a:r>
              <a:rPr lang="es-ES" sz="1200" b="1" dirty="0" err="1">
                <a:latin typeface="Amazon Ember" panose="020B0603020204020204" pitchFamily="34" charset="0"/>
                <a:ea typeface="Amazon Ember" panose="020B0603020204020204" pitchFamily="34" charset="0"/>
                <a:cs typeface="Amazon Ember" panose="020B0603020204020204" pitchFamily="34" charset="0"/>
              </a:rPr>
              <a:t>on</a:t>
            </a:r>
            <a:r>
              <a:rPr lang="es-ES" sz="1200" b="1" dirty="0">
                <a:latin typeface="Amazon Ember" panose="020B0603020204020204" pitchFamily="34" charset="0"/>
                <a:ea typeface="Amazon Ember" panose="020B0603020204020204" pitchFamily="34" charset="0"/>
                <a:cs typeface="Amazon Ember" panose="020B0603020204020204" pitchFamily="34" charset="0"/>
              </a:rPr>
              <a:t> AWS</a:t>
            </a:r>
            <a:r>
              <a:rPr lang="es-ES" sz="1200" dirty="0">
                <a:latin typeface="Amazon Ember" panose="020B0603020204020204" pitchFamily="34" charset="0"/>
                <a:ea typeface="Amazon Ember" panose="020B0603020204020204" pitchFamily="34" charset="0"/>
                <a:cs typeface="Amazon Ember" panose="020B0603020204020204" pitchFamily="34" charset="0"/>
              </a:rPr>
              <a:t> le permite aprovisionar una nube híbrida sin un sistema de hardware personalizado.</a:t>
            </a:r>
          </a:p>
          <a:p>
            <a:pPr marL="171450" indent="-171450" rtl="0">
              <a:lnSpc>
                <a:spcPct val="100000"/>
              </a:lnSpc>
              <a:buFont typeface="Arial" panose="020B0604020202020204" pitchFamily="34" charset="0"/>
              <a:buChar char="•"/>
            </a:pPr>
            <a:r>
              <a:rPr lang="es-ES" sz="1200" b="1" dirty="0">
                <a:latin typeface="Amazon Ember" panose="020B0603020204020204" pitchFamily="34" charset="0"/>
                <a:ea typeface="Amazon Ember" panose="020B0603020204020204" pitchFamily="34" charset="0"/>
                <a:cs typeface="Amazon Ember" panose="020B0603020204020204" pitchFamily="34" charset="0"/>
              </a:rPr>
              <a:t>AWS </a:t>
            </a:r>
            <a:r>
              <a:rPr lang="es-ES" sz="1200" b="1" dirty="0" err="1">
                <a:latin typeface="Amazon Ember" panose="020B0603020204020204" pitchFamily="34" charset="0"/>
                <a:ea typeface="Amazon Ember" panose="020B0603020204020204" pitchFamily="34" charset="0"/>
                <a:cs typeface="Amazon Ember" panose="020B0603020204020204" pitchFamily="34" charset="0"/>
              </a:rPr>
              <a:t>Elastic</a:t>
            </a:r>
            <a:r>
              <a:rPr lang="es-ES" sz="1200" b="1" dirty="0">
                <a:latin typeface="Amazon Ember" panose="020B0603020204020204" pitchFamily="34" charset="0"/>
                <a:ea typeface="Amazon Ember" panose="020B0603020204020204" pitchFamily="34" charset="0"/>
                <a:cs typeface="Amazon Ember" panose="020B0603020204020204" pitchFamily="34" charset="0"/>
              </a:rPr>
              <a:t> </a:t>
            </a:r>
            <a:r>
              <a:rPr lang="es-ES" sz="1200" b="1" dirty="0" err="1">
                <a:latin typeface="Amazon Ember" panose="020B0603020204020204" pitchFamily="34" charset="0"/>
                <a:ea typeface="Amazon Ember" panose="020B0603020204020204" pitchFamily="34" charset="0"/>
                <a:cs typeface="Amazon Ember" panose="020B0603020204020204" pitchFamily="34" charset="0"/>
              </a:rPr>
              <a:t>Beanstalk</a:t>
            </a:r>
            <a:r>
              <a:rPr lang="es-ES" sz="1200" dirty="0">
                <a:latin typeface="Amazon Ember" panose="020B0603020204020204" pitchFamily="34" charset="0"/>
                <a:ea typeface="Amazon Ember" panose="020B0603020204020204" pitchFamily="34" charset="0"/>
                <a:cs typeface="Amazon Ember" panose="020B0603020204020204" pitchFamily="34" charset="0"/>
              </a:rPr>
              <a:t> ofrece una forma sencilla de ejecutar y administrar aplicaciones web.</a:t>
            </a:r>
          </a:p>
          <a:p>
            <a:pPr marL="171450" indent="-171450" rtl="0">
              <a:lnSpc>
                <a:spcPct val="100000"/>
              </a:lnSpc>
              <a:buFont typeface="Arial" panose="020B0604020202020204" pitchFamily="34" charset="0"/>
              <a:buChar char="•"/>
            </a:pPr>
            <a:r>
              <a:rPr lang="es-ES" sz="1200" b="1" dirty="0">
                <a:latin typeface="Amazon Ember" panose="020B0603020204020204" pitchFamily="34" charset="0"/>
                <a:ea typeface="Amazon Ember" panose="020B0603020204020204" pitchFamily="34" charset="0"/>
                <a:cs typeface="Amazon Ember" panose="020B0603020204020204" pitchFamily="34" charset="0"/>
              </a:rPr>
              <a:t>AWS Lambda </a:t>
            </a:r>
            <a:r>
              <a:rPr lang="es-ES" sz="1200" dirty="0">
                <a:latin typeface="Amazon Ember" panose="020B0603020204020204" pitchFamily="34" charset="0"/>
                <a:ea typeface="Amazon Ember" panose="020B0603020204020204" pitchFamily="34" charset="0"/>
                <a:cs typeface="Amazon Ember" panose="020B0603020204020204" pitchFamily="34" charset="0"/>
              </a:rPr>
              <a:t>es una solución informática sin servidor. Solo paga por el tiempo que utiliza los recursos informáticos.</a:t>
            </a:r>
          </a:p>
          <a:p>
            <a:pPr marL="171450" indent="-171450" rtl="0">
              <a:lnSpc>
                <a:spcPct val="100000"/>
              </a:lnSpc>
              <a:buFont typeface="Arial" panose="020B0604020202020204" pitchFamily="34" charset="0"/>
              <a:buChar char="•"/>
            </a:pPr>
            <a:r>
              <a:rPr lang="es-ES" sz="1200" b="1" dirty="0">
                <a:latin typeface="Amazon Ember" panose="020B0603020204020204" pitchFamily="34" charset="0"/>
                <a:ea typeface="Amazon Ember" panose="020B0603020204020204" pitchFamily="34" charset="0"/>
                <a:cs typeface="Amazon Ember" panose="020B0603020204020204" pitchFamily="34" charset="0"/>
              </a:rPr>
              <a:t>Amazon </a:t>
            </a:r>
            <a:r>
              <a:rPr lang="es-ES" sz="1200" b="1" dirty="0" err="1">
                <a:latin typeface="Amazon Ember" panose="020B0603020204020204" pitchFamily="34" charset="0"/>
                <a:ea typeface="Amazon Ember" panose="020B0603020204020204" pitchFamily="34" charset="0"/>
                <a:cs typeface="Amazon Ember" panose="020B0603020204020204" pitchFamily="34" charset="0"/>
              </a:rPr>
              <a:t>Elastic</a:t>
            </a:r>
            <a:r>
              <a:rPr lang="es-ES" sz="1200" b="1" dirty="0">
                <a:latin typeface="Amazon Ember" panose="020B0603020204020204" pitchFamily="34" charset="0"/>
                <a:ea typeface="Amazon Ember" panose="020B0603020204020204" pitchFamily="34" charset="0"/>
                <a:cs typeface="Amazon Ember" panose="020B0603020204020204" pitchFamily="34" charset="0"/>
              </a:rPr>
              <a:t> </a:t>
            </a:r>
            <a:r>
              <a:rPr lang="es-ES" sz="1200" b="1" dirty="0" err="1">
                <a:latin typeface="Amazon Ember" panose="020B0603020204020204" pitchFamily="34" charset="0"/>
                <a:ea typeface="Amazon Ember" panose="020B0603020204020204" pitchFamily="34" charset="0"/>
                <a:cs typeface="Amazon Ember" panose="020B0603020204020204" pitchFamily="34" charset="0"/>
              </a:rPr>
              <a:t>Kubernetes</a:t>
            </a:r>
            <a:r>
              <a:rPr lang="es-ES" sz="1200" b="1" dirty="0">
                <a:latin typeface="Amazon Ember" panose="020B0603020204020204" pitchFamily="34" charset="0"/>
                <a:ea typeface="Amazon Ember" panose="020B0603020204020204" pitchFamily="34" charset="0"/>
                <a:cs typeface="Amazon Ember" panose="020B0603020204020204" pitchFamily="34" charset="0"/>
              </a:rPr>
              <a:t> </a:t>
            </a:r>
            <a:r>
              <a:rPr lang="es-ES" sz="1200" b="1" dirty="0" err="1">
                <a:latin typeface="Amazon Ember" panose="020B0603020204020204" pitchFamily="34" charset="0"/>
                <a:ea typeface="Amazon Ember" panose="020B0603020204020204" pitchFamily="34" charset="0"/>
                <a:cs typeface="Amazon Ember" panose="020B0603020204020204" pitchFamily="34" charset="0"/>
              </a:rPr>
              <a:t>Service</a:t>
            </a:r>
            <a:r>
              <a:rPr lang="es-ES" sz="1200" b="1" dirty="0">
                <a:latin typeface="Amazon Ember" panose="020B0603020204020204" pitchFamily="34" charset="0"/>
                <a:ea typeface="Amazon Ember" panose="020B0603020204020204" pitchFamily="34" charset="0"/>
                <a:cs typeface="Amazon Ember" panose="020B0603020204020204" pitchFamily="34" charset="0"/>
              </a:rPr>
              <a:t> (Amazon EKS) </a:t>
            </a:r>
            <a:r>
              <a:rPr lang="es-ES" sz="1200" b="0" dirty="0">
                <a:latin typeface="Amazon Ember" panose="020B0603020204020204" pitchFamily="34" charset="0"/>
                <a:ea typeface="Amazon Ember" panose="020B0603020204020204" pitchFamily="34" charset="0"/>
                <a:cs typeface="Amazon Ember" panose="020B0603020204020204" pitchFamily="34" charset="0"/>
              </a:rPr>
              <a:t>le permite </a:t>
            </a:r>
            <a:r>
              <a:rPr lang="es-ES" sz="1200" dirty="0">
                <a:latin typeface="Amazon Ember" panose="020B0603020204020204" pitchFamily="34" charset="0"/>
                <a:ea typeface="Amazon Ember" panose="020B0603020204020204" pitchFamily="34" charset="0"/>
                <a:cs typeface="Amazon Ember" panose="020B0603020204020204" pitchFamily="34" charset="0"/>
              </a:rPr>
              <a:t>ejecutar </a:t>
            </a:r>
            <a:r>
              <a:rPr lang="es-ES" sz="1200" dirty="0" err="1">
                <a:latin typeface="Amazon Ember" panose="020B0603020204020204" pitchFamily="34" charset="0"/>
                <a:ea typeface="Amazon Ember" panose="020B0603020204020204" pitchFamily="34" charset="0"/>
                <a:cs typeface="Amazon Ember" panose="020B0603020204020204" pitchFamily="34" charset="0"/>
              </a:rPr>
              <a:t>Kubernetes</a:t>
            </a:r>
            <a:r>
              <a:rPr lang="es-ES" sz="1200" dirty="0">
                <a:latin typeface="Amazon Ember" panose="020B0603020204020204" pitchFamily="34" charset="0"/>
                <a:ea typeface="Amazon Ember" panose="020B0603020204020204" pitchFamily="34" charset="0"/>
                <a:cs typeface="Amazon Ember" panose="020B0603020204020204" pitchFamily="34" charset="0"/>
              </a:rPr>
              <a:t> administrado en AWS.</a:t>
            </a:r>
          </a:p>
          <a:p>
            <a:pPr marL="171450" indent="-171450" rtl="0">
              <a:lnSpc>
                <a:spcPct val="100000"/>
              </a:lnSpc>
              <a:buFont typeface="Arial" panose="020B0604020202020204" pitchFamily="34" charset="0"/>
              <a:buChar char="•"/>
            </a:pPr>
            <a:r>
              <a:rPr lang="es-ES" sz="1200" b="1" dirty="0">
                <a:latin typeface="Amazon Ember" panose="020B0603020204020204" pitchFamily="34" charset="0"/>
                <a:ea typeface="Amazon Ember" panose="020B0603020204020204" pitchFamily="34" charset="0"/>
                <a:cs typeface="Amazon Ember" panose="020B0603020204020204" pitchFamily="34" charset="0"/>
              </a:rPr>
              <a:t>Amazon </a:t>
            </a:r>
            <a:r>
              <a:rPr lang="es-ES" sz="1200" b="1" dirty="0" err="1">
                <a:latin typeface="Amazon Ember" panose="020B0603020204020204" pitchFamily="34" charset="0"/>
                <a:ea typeface="Amazon Ember" panose="020B0603020204020204" pitchFamily="34" charset="0"/>
                <a:cs typeface="Amazon Ember" panose="020B0603020204020204" pitchFamily="34" charset="0"/>
              </a:rPr>
              <a:t>Lightsail</a:t>
            </a:r>
            <a:r>
              <a:rPr lang="es-ES" sz="1200" b="1" dirty="0">
                <a:latin typeface="Amazon Ember" panose="020B0603020204020204" pitchFamily="34" charset="0"/>
                <a:ea typeface="Amazon Ember" panose="020B0603020204020204" pitchFamily="34" charset="0"/>
                <a:cs typeface="Amazon Ember" panose="020B0603020204020204" pitchFamily="34" charset="0"/>
              </a:rPr>
              <a:t> </a:t>
            </a:r>
            <a:r>
              <a:rPr lang="es-ES" sz="1200" dirty="0">
                <a:latin typeface="Amazon Ember" panose="020B0603020204020204" pitchFamily="34" charset="0"/>
                <a:ea typeface="Amazon Ember" panose="020B0603020204020204" pitchFamily="34" charset="0"/>
                <a:cs typeface="Amazon Ember" panose="020B0603020204020204" pitchFamily="34" charset="0"/>
              </a:rPr>
              <a:t>ofrece un servicio sencillo para crear una aplicación o un sitio web.</a:t>
            </a:r>
          </a:p>
          <a:p>
            <a:pPr marL="171450" indent="-171450" rtl="0">
              <a:lnSpc>
                <a:spcPct val="100000"/>
              </a:lnSpc>
              <a:buFont typeface="Arial" panose="020B0604020202020204" pitchFamily="34" charset="0"/>
              <a:buChar char="•"/>
            </a:pPr>
            <a:r>
              <a:rPr lang="es-ES" sz="1200" b="1" dirty="0">
                <a:latin typeface="Amazon Ember" panose="020B0603020204020204" pitchFamily="34" charset="0"/>
                <a:ea typeface="Amazon Ember" panose="020B0603020204020204" pitchFamily="34" charset="0"/>
                <a:cs typeface="Amazon Ember" panose="020B0603020204020204" pitchFamily="34" charset="0"/>
              </a:rPr>
              <a:t>AWS </a:t>
            </a:r>
            <a:r>
              <a:rPr lang="es-ES" sz="1200" b="1" dirty="0" err="1">
                <a:latin typeface="Amazon Ember" panose="020B0603020204020204" pitchFamily="34" charset="0"/>
                <a:ea typeface="Amazon Ember" panose="020B0603020204020204" pitchFamily="34" charset="0"/>
                <a:cs typeface="Amazon Ember" panose="020B0603020204020204" pitchFamily="34" charset="0"/>
              </a:rPr>
              <a:t>Batch</a:t>
            </a:r>
            <a:r>
              <a:rPr lang="es-ES" sz="1200" dirty="0">
                <a:latin typeface="Amazon Ember" panose="020B0603020204020204" pitchFamily="34" charset="0"/>
                <a:ea typeface="Amazon Ember" panose="020B0603020204020204" pitchFamily="34" charset="0"/>
                <a:cs typeface="Amazon Ember" panose="020B0603020204020204" pitchFamily="34" charset="0"/>
              </a:rPr>
              <a:t> proporciona una herramienta para ejecutar trabajos por lotes a cualquier escala.</a:t>
            </a:r>
          </a:p>
          <a:p>
            <a:pPr marL="171450" indent="-171450" rtl="0">
              <a:lnSpc>
                <a:spcPct val="100000"/>
              </a:lnSpc>
              <a:buFont typeface="Arial" panose="020B0604020202020204" pitchFamily="34" charset="0"/>
              <a:buChar char="•"/>
            </a:pPr>
            <a:r>
              <a:rPr lang="es-ES" sz="1200" b="1" dirty="0">
                <a:latin typeface="Amazon Ember" panose="020B0603020204020204" pitchFamily="34" charset="0"/>
                <a:ea typeface="Amazon Ember" panose="020B0603020204020204" pitchFamily="34" charset="0"/>
                <a:cs typeface="Amazon Ember" panose="020B0603020204020204" pitchFamily="34" charset="0"/>
              </a:rPr>
              <a:t>AWS </a:t>
            </a:r>
            <a:r>
              <a:rPr lang="es-ES" sz="1200" b="1" dirty="0" err="1">
                <a:latin typeface="Amazon Ember" panose="020B0603020204020204" pitchFamily="34" charset="0"/>
                <a:ea typeface="Amazon Ember" panose="020B0603020204020204" pitchFamily="34" charset="0"/>
                <a:cs typeface="Amazon Ember" panose="020B0603020204020204" pitchFamily="34" charset="0"/>
              </a:rPr>
              <a:t>Fargate</a:t>
            </a:r>
            <a:r>
              <a:rPr lang="es-ES" sz="1200" b="1" dirty="0">
                <a:latin typeface="Amazon Ember" panose="020B0603020204020204" pitchFamily="34" charset="0"/>
                <a:ea typeface="Amazon Ember" panose="020B0603020204020204" pitchFamily="34" charset="0"/>
                <a:cs typeface="Amazon Ember" panose="020B0603020204020204" pitchFamily="34" charset="0"/>
              </a:rPr>
              <a:t> </a:t>
            </a:r>
            <a:r>
              <a:rPr lang="es-ES" sz="1200" dirty="0">
                <a:latin typeface="Amazon Ember" panose="020B0603020204020204" pitchFamily="34" charset="0"/>
                <a:ea typeface="Amazon Ember" panose="020B0603020204020204" pitchFamily="34" charset="0"/>
                <a:cs typeface="Amazon Ember" panose="020B0603020204020204" pitchFamily="34" charset="0"/>
              </a:rPr>
              <a:t>ofrece una forma de ejecutar contenedores que reduce la necesidad de administrar servidores o clústeres.</a:t>
            </a:r>
          </a:p>
          <a:p>
            <a:pPr marL="171450" indent="-171450" rtl="0">
              <a:lnSpc>
                <a:spcPct val="100000"/>
              </a:lnSpc>
              <a:buFont typeface="Arial" panose="020B0604020202020204" pitchFamily="34" charset="0"/>
              <a:buChar char="•"/>
            </a:pPr>
            <a:r>
              <a:rPr lang="es-ES" sz="1200" b="1" dirty="0">
                <a:latin typeface="Amazon Ember" panose="020B0603020204020204" pitchFamily="34" charset="0"/>
                <a:ea typeface="Amazon Ember" panose="020B0603020204020204" pitchFamily="34" charset="0"/>
                <a:cs typeface="Amazon Ember" panose="020B0603020204020204" pitchFamily="34" charset="0"/>
              </a:rPr>
              <a:t>AWS </a:t>
            </a:r>
            <a:r>
              <a:rPr lang="es-ES" sz="1200" b="1" dirty="0" err="1">
                <a:latin typeface="Amazon Ember" panose="020B0603020204020204" pitchFamily="34" charset="0"/>
                <a:ea typeface="Amazon Ember" panose="020B0603020204020204" pitchFamily="34" charset="0"/>
                <a:cs typeface="Amazon Ember" panose="020B0603020204020204" pitchFamily="34" charset="0"/>
              </a:rPr>
              <a:t>Outposts</a:t>
            </a:r>
            <a:r>
              <a:rPr lang="es-ES" sz="1200" b="1" dirty="0">
                <a:latin typeface="Amazon Ember" panose="020B0603020204020204" pitchFamily="34" charset="0"/>
                <a:ea typeface="Amazon Ember" panose="020B0603020204020204" pitchFamily="34" charset="0"/>
                <a:cs typeface="Amazon Ember" panose="020B0603020204020204" pitchFamily="34" charset="0"/>
              </a:rPr>
              <a:t> </a:t>
            </a:r>
            <a:r>
              <a:rPr lang="es-ES" sz="1200" dirty="0">
                <a:latin typeface="Amazon Ember" panose="020B0603020204020204" pitchFamily="34" charset="0"/>
                <a:ea typeface="Amazon Ember" panose="020B0603020204020204" pitchFamily="34" charset="0"/>
                <a:cs typeface="Amazon Ember" panose="020B0603020204020204" pitchFamily="34" charset="0"/>
              </a:rPr>
              <a:t>ofrece una forma de ejecutar determinados servicios de AWS en su centro de datos en las instalaciones.</a:t>
            </a:r>
          </a:p>
          <a:p>
            <a:pPr marL="171450" indent="-171450" rtl="0">
              <a:lnSpc>
                <a:spcPct val="100000"/>
              </a:lnSpc>
              <a:buFont typeface="Arial" panose="020B0604020202020204" pitchFamily="34" charset="0"/>
              <a:buChar char="•"/>
            </a:pPr>
            <a:r>
              <a:rPr lang="es-ES" sz="1200" b="1" dirty="0">
                <a:latin typeface="Amazon Ember" panose="020B0603020204020204" pitchFamily="34" charset="0"/>
                <a:ea typeface="Amazon Ember" panose="020B0603020204020204" pitchFamily="34" charset="0"/>
                <a:cs typeface="Amazon Ember" panose="020B0603020204020204" pitchFamily="34" charset="0"/>
              </a:rPr>
              <a:t>AWS </a:t>
            </a:r>
            <a:r>
              <a:rPr lang="es-ES" sz="1200" b="1" dirty="0" err="1">
                <a:latin typeface="Amazon Ember" panose="020B0603020204020204" pitchFamily="34" charset="0"/>
                <a:ea typeface="Amazon Ember" panose="020B0603020204020204" pitchFamily="34" charset="0"/>
                <a:cs typeface="Amazon Ember" panose="020B0603020204020204" pitchFamily="34" charset="0"/>
              </a:rPr>
              <a:t>Serverless</a:t>
            </a:r>
            <a:r>
              <a:rPr lang="es-ES" sz="1200" b="1" dirty="0">
                <a:latin typeface="Amazon Ember" panose="020B0603020204020204" pitchFamily="34" charset="0"/>
                <a:ea typeface="Amazon Ember" panose="020B0603020204020204" pitchFamily="34" charset="0"/>
                <a:cs typeface="Amazon Ember" panose="020B0603020204020204" pitchFamily="34" charset="0"/>
              </a:rPr>
              <a:t> </a:t>
            </a:r>
            <a:r>
              <a:rPr lang="es-ES" sz="1200" b="1" dirty="0" err="1">
                <a:latin typeface="Amazon Ember" panose="020B0603020204020204" pitchFamily="34" charset="0"/>
                <a:ea typeface="Amazon Ember" panose="020B0603020204020204" pitchFamily="34" charset="0"/>
                <a:cs typeface="Amazon Ember" panose="020B0603020204020204" pitchFamily="34" charset="0"/>
              </a:rPr>
              <a:t>Application</a:t>
            </a:r>
            <a:r>
              <a:rPr lang="es-ES" sz="1200" b="1" dirty="0">
                <a:latin typeface="Amazon Ember" panose="020B0603020204020204" pitchFamily="34" charset="0"/>
                <a:ea typeface="Amazon Ember" panose="020B0603020204020204" pitchFamily="34" charset="0"/>
                <a:cs typeface="Amazon Ember" panose="020B0603020204020204" pitchFamily="34" charset="0"/>
              </a:rPr>
              <a:t> </a:t>
            </a:r>
            <a:r>
              <a:rPr lang="es-ES" sz="1200" b="1" dirty="0" err="1">
                <a:latin typeface="Amazon Ember" panose="020B0603020204020204" pitchFamily="34" charset="0"/>
                <a:ea typeface="Amazon Ember" panose="020B0603020204020204" pitchFamily="34" charset="0"/>
                <a:cs typeface="Amazon Ember" panose="020B0603020204020204" pitchFamily="34" charset="0"/>
              </a:rPr>
              <a:t>Repository</a:t>
            </a:r>
            <a:r>
              <a:rPr lang="es-ES" sz="1200" dirty="0">
                <a:latin typeface="Amazon Ember" panose="020B0603020204020204" pitchFamily="34" charset="0"/>
                <a:ea typeface="Amazon Ember" panose="020B0603020204020204" pitchFamily="34" charset="0"/>
                <a:cs typeface="Amazon Ember" panose="020B0603020204020204" pitchFamily="34" charset="0"/>
              </a:rPr>
              <a:t> permite que los clientes descubran, implementen y publiquen aplicaciones sin servidor.</a:t>
            </a:r>
          </a:p>
          <a:p>
            <a:pPr marL="171450" indent="-171450" rtl="0">
              <a:lnSpc>
                <a:spcPct val="100000"/>
              </a:lnSpc>
              <a:buFont typeface="Arial" panose="020B0604020202020204" pitchFamily="34" charset="0"/>
              <a:buChar char="•"/>
            </a:pP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marL="0" indent="0" rtl="0">
              <a:lnSpc>
                <a:spcPct val="100000"/>
              </a:lnSpc>
              <a:buFont typeface="Arial" panose="020B0604020202020204" pitchFamily="34" charset="0"/>
              <a:buNone/>
            </a:pPr>
            <a:r>
              <a:rPr lang="es-ES" sz="1200" dirty="0">
                <a:latin typeface="Amazon Ember" panose="020B0603020204020204" pitchFamily="34" charset="0"/>
                <a:ea typeface="Amazon Ember" panose="020B0603020204020204" pitchFamily="34" charset="0"/>
                <a:cs typeface="Amazon Ember" panose="020B0603020204020204" pitchFamily="34" charset="0"/>
              </a:rPr>
              <a:t>En este módulo, se brinda información detallada acerca de los servicios destacados en la diapositiva. </a:t>
            </a:r>
          </a:p>
          <a:p>
            <a:pPr marL="0" indent="0" rtl="0">
              <a:lnSpc>
                <a:spcPct val="100000"/>
              </a:lnSpc>
              <a:buFont typeface="Arial" panose="020B0604020202020204" pitchFamily="34" charset="0"/>
              <a:buNone/>
            </a:pP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endParaRPr lang="es-CL" dirty="0"/>
          </a:p>
        </p:txBody>
      </p:sp>
      <p:sp>
        <p:nvSpPr>
          <p:cNvPr id="4" name="Marcador de número de diapositiva 3"/>
          <p:cNvSpPr>
            <a:spLocks noGrp="1"/>
          </p:cNvSpPr>
          <p:nvPr>
            <p:ph type="sldNum" sz="quarter" idx="5"/>
          </p:nvPr>
        </p:nvSpPr>
        <p:spPr/>
        <p:txBody>
          <a:bodyPr/>
          <a:lstStyle/>
          <a:p>
            <a:fld id="{35C2C890-E6DE-1A45-98C6-E722FA6368DA}" type="slidenum">
              <a:rPr lang="es-CL" smtClean="0"/>
              <a:t>6</a:t>
            </a:fld>
            <a:endParaRPr lang="es-CL"/>
          </a:p>
        </p:txBody>
      </p:sp>
    </p:spTree>
    <p:extLst>
      <p:ext uri="{BB962C8B-B14F-4D97-AF65-F5344CB8AC3E}">
        <p14:creationId xmlns:p14="http://schemas.microsoft.com/office/powerpoint/2010/main" val="1245934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s-ES" sz="1200" dirty="0">
                <a:latin typeface="Amazon Ember" panose="020B0603020204020204" pitchFamily="34" charset="0"/>
                <a:ea typeface="Amazon Ember" panose="020B0603020204020204" pitchFamily="34" charset="0"/>
                <a:cs typeface="Amazon Ember" panose="020B0603020204020204" pitchFamily="34" charset="0"/>
              </a:rPr>
              <a:t>Se puede considerar que cada servicio de informática de AWS pertenece a una de cuatro categorías amplias: máquinas virtuales (VM) que proporcionan infraestructura como servicio (IaaS), tecnología sin servidor, tecnología basada en contenedores y plataforma como servicio (PaaS).</a:t>
            </a:r>
          </a:p>
          <a:p>
            <a:pPr rtl="0"/>
            <a:endParaRPr lang="en-US" sz="12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es-ES" sz="12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 EC2 </a:t>
            </a:r>
            <a:r>
              <a:rPr lang="es-ES" sz="12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proporciona </a:t>
            </a:r>
            <a:r>
              <a:rPr lang="es-ES" sz="1200" dirty="0">
                <a:latin typeface="Amazon Ember" panose="020B0603020204020204" pitchFamily="34" charset="0"/>
                <a:ea typeface="Amazon Ember" panose="020B0603020204020204" pitchFamily="34" charset="0"/>
                <a:cs typeface="Amazon Ember" panose="020B0603020204020204" pitchFamily="34" charset="0"/>
              </a:rPr>
              <a:t>máquinas virtuales y se puede considerar una forma de infraestructura como servicio (IaaS). Los servicios de IaaS ofrecen flexibilidad y dejan muchas de las responsabilidades de administración del servidor en sus manos. Puede elegir el </a:t>
            </a:r>
            <a:r>
              <a:rPr lang="es-ES" sz="12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sistema operativo, así como el tamaño y las capacidades de los recursos de los servidores que lance. El concepto de las máquinas virtuales resulta familiar para los profesionales de la TI con experiencia en el uso de la informática en las instalaciones. </a:t>
            </a:r>
            <a:r>
              <a:rPr lang="es-ES" sz="1200" dirty="0">
                <a:latin typeface="Amazon Ember" panose="020B0603020204020204" pitchFamily="34" charset="0"/>
                <a:ea typeface="Amazon Ember" panose="020B0603020204020204" pitchFamily="34" charset="0"/>
                <a:cs typeface="Amazon Ember" panose="020B0603020204020204" pitchFamily="34" charset="0"/>
              </a:rPr>
              <a:t>Amazon EC2 fue uno de los primeros servicios de AWS y aún es uno de los más populares.</a:t>
            </a:r>
            <a:endParaRPr lang="en-US" sz="12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es-ES" sz="12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es-ES" sz="12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AWS Lambda</a:t>
            </a:r>
            <a:r>
              <a:rPr lang="es-ES" sz="12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es una plataforma de informática que no requiere ningún tipo de administración. AWS Lambda le permite ejecutar código sin necesidad de aprovisionar ni administrar servidores. Solo paga por el tiempo de recursos informáticos que consume. Este concepto de tecnología sin servidor es relativamente nuevo para muchos profesionales de la TI. Sin embargo, es cada vez más popular </a:t>
            </a:r>
            <a:r>
              <a:rPr lang="es-ES" sz="1200" dirty="0">
                <a:latin typeface="Amazon Ember" panose="020B0603020204020204" pitchFamily="34" charset="0"/>
                <a:ea typeface="Amazon Ember" panose="020B0603020204020204" pitchFamily="34" charset="0"/>
                <a:cs typeface="Amazon Ember" panose="020B0603020204020204" pitchFamily="34" charset="0"/>
              </a:rPr>
              <a:t>porque admite arquitecturas nativas en la nube, lo cual posibilita una escalabilidad masiva a un costo menor que el de la ejecución ininterrumpida de servidores para respaldar las mismas cargas de trabajo.</a:t>
            </a:r>
            <a:endParaRPr lang="en-US" sz="12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es-ES" sz="12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rtl="0"/>
            <a:r>
              <a:rPr lang="es-ES" sz="12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Los servicios basados en contenedores, incluidos </a:t>
            </a:r>
            <a:r>
              <a:rPr lang="es-ES" sz="1200" b="1" dirty="0">
                <a:latin typeface="Amazon Ember" panose="020B0603020204020204" pitchFamily="34" charset="0"/>
                <a:ea typeface="Amazon Ember" panose="020B0603020204020204" pitchFamily="34" charset="0"/>
                <a:cs typeface="Amazon Ember" panose="020B0603020204020204" pitchFamily="34" charset="0"/>
              </a:rPr>
              <a:t>Amazon </a:t>
            </a:r>
            <a:r>
              <a:rPr lang="es-ES" sz="1200" b="1" dirty="0" err="1">
                <a:latin typeface="Amazon Ember" panose="020B0603020204020204" pitchFamily="34" charset="0"/>
                <a:ea typeface="Amazon Ember" panose="020B0603020204020204" pitchFamily="34" charset="0"/>
                <a:cs typeface="Amazon Ember" panose="020B0603020204020204" pitchFamily="34" charset="0"/>
              </a:rPr>
              <a:t>Elastic</a:t>
            </a:r>
            <a:r>
              <a:rPr lang="es-ES" sz="1200" b="1" dirty="0">
                <a:latin typeface="Amazon Ember" panose="020B0603020204020204" pitchFamily="34" charset="0"/>
                <a:ea typeface="Amazon Ember" panose="020B0603020204020204" pitchFamily="34" charset="0"/>
                <a:cs typeface="Amazon Ember" panose="020B0603020204020204" pitchFamily="34" charset="0"/>
              </a:rPr>
              <a:t> Container </a:t>
            </a:r>
            <a:r>
              <a:rPr lang="es-ES" sz="1200" b="1" dirty="0" err="1">
                <a:latin typeface="Amazon Ember" panose="020B0603020204020204" pitchFamily="34" charset="0"/>
                <a:ea typeface="Amazon Ember" panose="020B0603020204020204" pitchFamily="34" charset="0"/>
                <a:cs typeface="Amazon Ember" panose="020B0603020204020204" pitchFamily="34" charset="0"/>
              </a:rPr>
              <a:t>Service</a:t>
            </a:r>
            <a:r>
              <a:rPr lang="es-ES" sz="1200" b="1" dirty="0">
                <a:latin typeface="Amazon Ember" panose="020B0603020204020204" pitchFamily="34" charset="0"/>
                <a:ea typeface="Amazon Ember" panose="020B0603020204020204" pitchFamily="34" charset="0"/>
                <a:cs typeface="Amazon Ember" panose="020B0603020204020204" pitchFamily="34" charset="0"/>
              </a:rPr>
              <a:t>, Amazon </a:t>
            </a:r>
            <a:r>
              <a:rPr lang="es-ES" sz="1200" b="1" dirty="0" err="1">
                <a:latin typeface="Amazon Ember" panose="020B0603020204020204" pitchFamily="34" charset="0"/>
                <a:ea typeface="Amazon Ember" panose="020B0603020204020204" pitchFamily="34" charset="0"/>
                <a:cs typeface="Amazon Ember" panose="020B0603020204020204" pitchFamily="34" charset="0"/>
              </a:rPr>
              <a:t>Elastic</a:t>
            </a:r>
            <a:r>
              <a:rPr lang="es-ES" sz="1200" b="1" dirty="0">
                <a:latin typeface="Amazon Ember" panose="020B0603020204020204" pitchFamily="34" charset="0"/>
                <a:ea typeface="Amazon Ember" panose="020B0603020204020204" pitchFamily="34" charset="0"/>
                <a:cs typeface="Amazon Ember" panose="020B0603020204020204" pitchFamily="34" charset="0"/>
              </a:rPr>
              <a:t> </a:t>
            </a:r>
            <a:r>
              <a:rPr lang="es-ES" sz="1200" b="1" dirty="0" err="1">
                <a:latin typeface="Amazon Ember" panose="020B0603020204020204" pitchFamily="34" charset="0"/>
                <a:ea typeface="Amazon Ember" panose="020B0603020204020204" pitchFamily="34" charset="0"/>
                <a:cs typeface="Amazon Ember" panose="020B0603020204020204" pitchFamily="34" charset="0"/>
              </a:rPr>
              <a:t>Kubernetes</a:t>
            </a:r>
            <a:r>
              <a:rPr lang="es-ES" sz="1200" b="1" dirty="0">
                <a:latin typeface="Amazon Ember" panose="020B0603020204020204" pitchFamily="34" charset="0"/>
                <a:ea typeface="Amazon Ember" panose="020B0603020204020204" pitchFamily="34" charset="0"/>
                <a:cs typeface="Amazon Ember" panose="020B0603020204020204" pitchFamily="34" charset="0"/>
              </a:rPr>
              <a:t> </a:t>
            </a:r>
            <a:r>
              <a:rPr lang="es-ES" sz="1200" b="1" dirty="0" err="1">
                <a:latin typeface="Amazon Ember" panose="020B0603020204020204" pitchFamily="34" charset="0"/>
                <a:ea typeface="Amazon Ember" panose="020B0603020204020204" pitchFamily="34" charset="0"/>
                <a:cs typeface="Amazon Ember" panose="020B0603020204020204" pitchFamily="34" charset="0"/>
              </a:rPr>
              <a:t>Service</a:t>
            </a:r>
            <a:r>
              <a:rPr lang="es-ES" sz="1200" b="1" dirty="0">
                <a:latin typeface="Amazon Ember" panose="020B0603020204020204" pitchFamily="34" charset="0"/>
                <a:ea typeface="Amazon Ember" panose="020B0603020204020204" pitchFamily="34" charset="0"/>
                <a:cs typeface="Amazon Ember" panose="020B0603020204020204" pitchFamily="34" charset="0"/>
              </a:rPr>
              <a:t>, AWS </a:t>
            </a:r>
            <a:r>
              <a:rPr lang="es-ES" sz="1200" b="1" dirty="0" err="1">
                <a:latin typeface="Amazon Ember" panose="020B0603020204020204" pitchFamily="34" charset="0"/>
                <a:ea typeface="Amazon Ember" panose="020B0603020204020204" pitchFamily="34" charset="0"/>
                <a:cs typeface="Amazon Ember" panose="020B0603020204020204" pitchFamily="34" charset="0"/>
              </a:rPr>
              <a:t>Fargate</a:t>
            </a:r>
            <a:r>
              <a:rPr lang="es-ES" sz="1200" b="1" dirty="0">
                <a:latin typeface="Amazon Ember" panose="020B0603020204020204" pitchFamily="34" charset="0"/>
                <a:ea typeface="Amazon Ember" panose="020B0603020204020204" pitchFamily="34" charset="0"/>
                <a:cs typeface="Amazon Ember" panose="020B0603020204020204" pitchFamily="34" charset="0"/>
              </a:rPr>
              <a:t> y Amazon </a:t>
            </a:r>
            <a:r>
              <a:rPr lang="es-ES" sz="1200" b="1" dirty="0" err="1">
                <a:latin typeface="Amazon Ember" panose="020B0603020204020204" pitchFamily="34" charset="0"/>
                <a:ea typeface="Amazon Ember" panose="020B0603020204020204" pitchFamily="34" charset="0"/>
                <a:cs typeface="Amazon Ember" panose="020B0603020204020204" pitchFamily="34" charset="0"/>
              </a:rPr>
              <a:t>Elastic</a:t>
            </a:r>
            <a:r>
              <a:rPr lang="es-ES" sz="1200" b="1" dirty="0">
                <a:latin typeface="Amazon Ember" panose="020B0603020204020204" pitchFamily="34" charset="0"/>
                <a:ea typeface="Amazon Ember" panose="020B0603020204020204" pitchFamily="34" charset="0"/>
                <a:cs typeface="Amazon Ember" panose="020B0603020204020204" pitchFamily="34" charset="0"/>
              </a:rPr>
              <a:t> Container </a:t>
            </a:r>
            <a:r>
              <a:rPr lang="es-ES" sz="1200" b="1" dirty="0" err="1">
                <a:latin typeface="Amazon Ember" panose="020B0603020204020204" pitchFamily="34" charset="0"/>
                <a:ea typeface="Amazon Ember" panose="020B0603020204020204" pitchFamily="34" charset="0"/>
                <a:cs typeface="Amazon Ember" panose="020B0603020204020204" pitchFamily="34" charset="0"/>
              </a:rPr>
              <a:t>Registry</a:t>
            </a:r>
            <a:r>
              <a:rPr lang="es-ES" sz="1200" b="1" dirty="0">
                <a:latin typeface="Amazon Ember" panose="020B0603020204020204" pitchFamily="34" charset="0"/>
                <a:ea typeface="Amazon Ember" panose="020B0603020204020204" pitchFamily="34" charset="0"/>
                <a:cs typeface="Amazon Ember" panose="020B0603020204020204" pitchFamily="34" charset="0"/>
              </a:rPr>
              <a:t>,</a:t>
            </a:r>
            <a:r>
              <a:rPr lang="es-ES" sz="1200" b="0" i="1" dirty="0">
                <a:latin typeface="Amazon Ember" panose="020B0603020204020204" pitchFamily="34" charset="0"/>
                <a:ea typeface="Amazon Ember" panose="020B0603020204020204" pitchFamily="34" charset="0"/>
                <a:cs typeface="Amazon Ember" panose="020B0603020204020204" pitchFamily="34" charset="0"/>
              </a:rPr>
              <a:t> </a:t>
            </a:r>
            <a:r>
              <a:rPr lang="es-ES" sz="12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le permiten </a:t>
            </a:r>
            <a:r>
              <a:rPr lang="es-ES" sz="12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ejecutar varias cargas de trabajo en un solo sistema operativo. Los contenedores se implementan con mayor rapidez que las máquinas virtuales, lo cual implica capacidad de respuesta. Las soluciones basadas en contenedores son cada vez más populares. </a:t>
            </a: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sz="12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es-ES" sz="12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Por último, </a:t>
            </a:r>
            <a:r>
              <a:rPr lang="es-ES" sz="12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AWS </a:t>
            </a:r>
            <a:r>
              <a:rPr lang="es-ES" sz="1200" b="1"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Elastic</a:t>
            </a:r>
            <a:r>
              <a:rPr lang="es-ES" sz="12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es-ES" sz="1200" b="1"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Beanstalk</a:t>
            </a:r>
            <a:r>
              <a:rPr lang="es-ES" sz="12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es-ES" sz="12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proporciona una plataforma como servicio (PaaS). Facilita la implementación rápida de las aplicaciones que se crean al prestar todos los servicios de aplicaciones necesarios. </a:t>
            </a:r>
            <a:r>
              <a:rPr lang="es-ES" sz="1200" dirty="0">
                <a:latin typeface="Amazon Ember" panose="020B0603020204020204" pitchFamily="34" charset="0"/>
                <a:ea typeface="Amazon Ember" panose="020B0603020204020204" pitchFamily="34" charset="0"/>
                <a:cs typeface="Amazon Ember" panose="020B0603020204020204" pitchFamily="34" charset="0"/>
              </a:rPr>
              <a:t>AWS administra el sistema operativo, el servidor de aplicaciones y los demás componentes de la infraestructura para que usted pueda centrarse en desarrollar el código de la aplicación. </a:t>
            </a:r>
            <a:endParaRPr lang="en-US" sz="12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endParaRPr lang="es-CL" dirty="0"/>
          </a:p>
        </p:txBody>
      </p:sp>
      <p:sp>
        <p:nvSpPr>
          <p:cNvPr id="4" name="Marcador de número de diapositiva 3"/>
          <p:cNvSpPr>
            <a:spLocks noGrp="1"/>
          </p:cNvSpPr>
          <p:nvPr>
            <p:ph type="sldNum" sz="quarter" idx="5"/>
          </p:nvPr>
        </p:nvSpPr>
        <p:spPr/>
        <p:txBody>
          <a:bodyPr/>
          <a:lstStyle/>
          <a:p>
            <a:fld id="{35C2C890-E6DE-1A45-98C6-E722FA6368DA}" type="slidenum">
              <a:rPr lang="es-CL" smtClean="0"/>
              <a:t>7</a:t>
            </a:fld>
            <a:endParaRPr lang="es-CL"/>
          </a:p>
        </p:txBody>
      </p:sp>
    </p:spTree>
    <p:extLst>
      <p:ext uri="{BB962C8B-B14F-4D97-AF65-F5344CB8AC3E}">
        <p14:creationId xmlns:p14="http://schemas.microsoft.com/office/powerpoint/2010/main" val="270833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s-ES" sz="1200" dirty="0">
                <a:latin typeface="Amazon Ember" panose="020B0603020204020204" pitchFamily="34" charset="0"/>
                <a:ea typeface="Amazon Ember" panose="020B0603020204020204" pitchFamily="34" charset="0"/>
                <a:cs typeface="Amazon Ember" panose="020B0603020204020204" pitchFamily="34" charset="0"/>
              </a:rPr>
              <a:t>AWS ofrece muchos servicios de informática porque los diferentes entornos informáticos benefician a casos de uso distintos. El servicio o los servicios informáticos óptimos que se utilicen dependerán del caso de uso.</a:t>
            </a:r>
          </a:p>
          <a:p>
            <a:pPr rtl="0"/>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rtl="0"/>
            <a:r>
              <a:rPr lang="es-ES" sz="1200" dirty="0">
                <a:latin typeface="Amazon Ember" panose="020B0603020204020204" pitchFamily="34" charset="0"/>
                <a:ea typeface="Amazon Ember" panose="020B0603020204020204" pitchFamily="34" charset="0"/>
                <a:cs typeface="Amazon Ember" panose="020B0603020204020204" pitchFamily="34" charset="0"/>
              </a:rPr>
              <a:t>Generalmente, la arquitectura informática que se utiliza se basa en el código heredado. Sin embargo, eso no significa que no se pueda modificar la arquitectura para aprovechar los diseños probados nativos en la nube.</a:t>
            </a:r>
          </a:p>
          <a:p>
            <a:pPr rtl="0"/>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rtl="0"/>
            <a:r>
              <a:rPr lang="es-ES" sz="1200" dirty="0">
                <a:latin typeface="Amazon Ember" panose="020B0603020204020204" pitchFamily="34" charset="0"/>
                <a:ea typeface="Amazon Ember" panose="020B0603020204020204" pitchFamily="34" charset="0"/>
                <a:cs typeface="Amazon Ember" panose="020B0603020204020204" pitchFamily="34" charset="0"/>
              </a:rPr>
              <a:t>Estas son algunas de las prácticas recomendadas:</a:t>
            </a:r>
          </a:p>
          <a:p>
            <a:pPr marL="171450" indent="-171450" rtl="0">
              <a:buFont typeface="Arial" panose="020B0604020202020204" pitchFamily="34" charset="0"/>
              <a:buChar char="•"/>
            </a:pPr>
            <a:r>
              <a:rPr lang="es-ES" sz="1200" dirty="0">
                <a:latin typeface="Amazon Ember" panose="020B0603020204020204" pitchFamily="34" charset="0"/>
                <a:ea typeface="Amazon Ember" panose="020B0603020204020204" pitchFamily="34" charset="0"/>
                <a:cs typeface="Amazon Ember" panose="020B0603020204020204" pitchFamily="34" charset="0"/>
              </a:rPr>
              <a:t>Evaluar las opciones de informática disponibles</a:t>
            </a:r>
          </a:p>
          <a:p>
            <a:pPr marL="171450" indent="-171450" rtl="0">
              <a:buFont typeface="Arial" panose="020B0604020202020204" pitchFamily="34" charset="0"/>
              <a:buChar char="•"/>
            </a:pPr>
            <a:r>
              <a:rPr lang="es-ES" sz="1200" dirty="0">
                <a:latin typeface="Amazon Ember" panose="020B0603020204020204" pitchFamily="34" charset="0"/>
                <a:ea typeface="Amazon Ember" panose="020B0603020204020204" pitchFamily="34" charset="0"/>
                <a:cs typeface="Amazon Ember" panose="020B0603020204020204" pitchFamily="34" charset="0"/>
              </a:rPr>
              <a:t>Comprender las opciones de configuración informática disponibles</a:t>
            </a:r>
          </a:p>
          <a:p>
            <a:pPr marL="171450" indent="-171450" rtl="0">
              <a:buFont typeface="Arial" panose="020B0604020202020204" pitchFamily="34" charset="0"/>
              <a:buChar char="•"/>
            </a:pPr>
            <a:r>
              <a:rPr lang="es-ES" sz="1200" dirty="0">
                <a:latin typeface="Amazon Ember" panose="020B0603020204020204" pitchFamily="34" charset="0"/>
                <a:ea typeface="Amazon Ember" panose="020B0603020204020204" pitchFamily="34" charset="0"/>
                <a:cs typeface="Amazon Ember" panose="020B0603020204020204" pitchFamily="34" charset="0"/>
              </a:rPr>
              <a:t>Recopilar métricas relacionadas con el equipo</a:t>
            </a:r>
          </a:p>
          <a:p>
            <a:pPr marL="171450" indent="-171450" rtl="0">
              <a:buFont typeface="Arial" panose="020B0604020202020204" pitchFamily="34" charset="0"/>
              <a:buChar char="•"/>
            </a:pPr>
            <a:r>
              <a:rPr lang="es-ES" sz="1200" dirty="0">
                <a:latin typeface="Amazon Ember" panose="020B0603020204020204" pitchFamily="34" charset="0"/>
                <a:ea typeface="Amazon Ember" panose="020B0603020204020204" pitchFamily="34" charset="0"/>
                <a:cs typeface="Amazon Ember" panose="020B0603020204020204" pitchFamily="34" charset="0"/>
              </a:rPr>
              <a:t>Utilizar la elasticidad de los recursos disponible</a:t>
            </a:r>
          </a:p>
          <a:p>
            <a:pPr marL="171450" indent="-171450" rtl="0">
              <a:buFont typeface="Arial" panose="020B0604020202020204" pitchFamily="34" charset="0"/>
              <a:buChar char="•"/>
            </a:pPr>
            <a:r>
              <a:rPr lang="es-ES" sz="1200" dirty="0">
                <a:latin typeface="Amazon Ember" panose="020B0603020204020204" pitchFamily="34" charset="0"/>
                <a:ea typeface="Amazon Ember" panose="020B0603020204020204" pitchFamily="34" charset="0"/>
                <a:cs typeface="Amazon Ember" panose="020B0603020204020204" pitchFamily="34" charset="0"/>
              </a:rPr>
              <a:t>Volver a evaluar las necesidades informáticas en función de las métricas</a:t>
            </a:r>
          </a:p>
          <a:p>
            <a:pPr rtl="0"/>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rtl="0"/>
            <a:r>
              <a:rPr lang="es-ES" sz="1200" dirty="0">
                <a:latin typeface="Amazon Ember" panose="020B0603020204020204" pitchFamily="34" charset="0"/>
                <a:ea typeface="Amazon Ember" panose="020B0603020204020204" pitchFamily="34" charset="0"/>
                <a:cs typeface="Amazon Ember" panose="020B0603020204020204" pitchFamily="34" charset="0"/>
              </a:rPr>
              <a:t>A veces, un cliente comienza con una solución informática y decide cambiar el diseño en función del análisis de métricas. Si desea conocer un ejemplo de cómo un cliente modificó su elección de servicios informáticos para un caso de uso determinado, vea este </a:t>
            </a:r>
            <a:r>
              <a:rPr lang="es-ES" sz="1200" dirty="0">
                <a:latin typeface="Amazon Ember" panose="020B0603020204020204" pitchFamily="34" charset="0"/>
                <a:ea typeface="Amazon Ember" panose="020B0603020204020204" pitchFamily="34" charset="0"/>
                <a:cs typeface="Amazon Ember" panose="020B0603020204020204" pitchFamily="34" charset="0"/>
                <a:hlinkClick r:id="rId3"/>
              </a:rPr>
              <a:t>video de la solución </a:t>
            </a:r>
            <a:r>
              <a:rPr lang="es-ES" sz="1200" dirty="0">
                <a:latin typeface="Amazon Ember" panose="020B0603020204020204" pitchFamily="34" charset="0"/>
                <a:ea typeface="Amazon Ember" panose="020B0603020204020204" pitchFamily="34" charset="0"/>
                <a:cs typeface="Amazon Ember" panose="020B0603020204020204" pitchFamily="34" charset="0"/>
              </a:rPr>
              <a:t>de seguimiento de inventario.</a:t>
            </a:r>
          </a:p>
          <a:p>
            <a:endParaRPr lang="es-CL" dirty="0"/>
          </a:p>
        </p:txBody>
      </p:sp>
      <p:sp>
        <p:nvSpPr>
          <p:cNvPr id="4" name="Marcador de número de diapositiva 3"/>
          <p:cNvSpPr>
            <a:spLocks noGrp="1"/>
          </p:cNvSpPr>
          <p:nvPr>
            <p:ph type="sldNum" sz="quarter" idx="5"/>
          </p:nvPr>
        </p:nvSpPr>
        <p:spPr/>
        <p:txBody>
          <a:bodyPr/>
          <a:lstStyle/>
          <a:p>
            <a:fld id="{35C2C890-E6DE-1A45-98C6-E722FA6368DA}" type="slidenum">
              <a:rPr lang="es-CL" smtClean="0"/>
              <a:t>8</a:t>
            </a:fld>
            <a:endParaRPr lang="es-CL"/>
          </a:p>
        </p:txBody>
      </p:sp>
    </p:spTree>
    <p:extLst>
      <p:ext uri="{BB962C8B-B14F-4D97-AF65-F5344CB8AC3E}">
        <p14:creationId xmlns:p14="http://schemas.microsoft.com/office/powerpoint/2010/main" val="1881184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s-ES" sz="1200" b="1" dirty="0">
                <a:latin typeface="Amazon Ember" panose="020B0603020204020204" pitchFamily="34" charset="0"/>
                <a:ea typeface="Amazon Ember" panose="020B0603020204020204" pitchFamily="34" charset="0"/>
                <a:cs typeface="Amazon Ember" panose="020B0603020204020204" pitchFamily="34" charset="0"/>
              </a:rPr>
              <a:t>Ejecutar servidores en las instalaciones </a:t>
            </a:r>
            <a:r>
              <a:rPr lang="es-ES" sz="1200" dirty="0">
                <a:latin typeface="Amazon Ember" panose="020B0603020204020204" pitchFamily="34" charset="0"/>
                <a:ea typeface="Amazon Ember" panose="020B0603020204020204" pitchFamily="34" charset="0"/>
                <a:cs typeface="Amazon Ember" panose="020B0603020204020204" pitchFamily="34" charset="0"/>
              </a:rPr>
              <a:t>es una tarea costosa. Se deben adquirir sistemas de hardware, que podrían basarse en los planes de proyecto en lugar de en el uso real de los servidores. Resulta costoso crear un centro de datos, así como mantenerlo o dotarlo de personal. Las organizaciones también deben aprovisionar de forma permanente la cantidad suficiente de sistemas de hardware para gestionar los picos de tráfico y las cargas de trabajo máximas. Una vez creadas las implementaciones tradicionales en las instalaciones, la capacidad del servidor podría permanecer sin uso e inactiva durante gran parte del tiempo de ejecución de los servidores, lo que implica un desperdicio. </a:t>
            </a:r>
          </a:p>
          <a:p>
            <a:pPr rtl="0"/>
            <a:endParaRPr lang="en-US" sz="12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sz="12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 </a:t>
            </a:r>
            <a:r>
              <a:rPr lang="es-ES" sz="1200" b="0" i="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Elastic</a:t>
            </a:r>
            <a:r>
              <a:rPr lang="es-ES" sz="12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Compute Cloud (Amazon EC2)</a:t>
            </a:r>
            <a:r>
              <a:rPr lang="es-ES" sz="12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proporciona máquinas virtuales en las que puede alojar el mismo tipo de aplicaciones que podría ejecutar en un servidor tradicional en las instalaciones. Ofrece capacidad de cómputo segura y de tamaño ajustable en la nube.</a:t>
            </a:r>
            <a:r>
              <a:rPr lang="es-ES" sz="12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es-ES" sz="12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Las instancias EC2 admiten distintas cargas de trabajo. Estos son algunos de los usos comunes de las instancias EC2:</a:t>
            </a:r>
          </a:p>
          <a:p>
            <a:pPr rtl="0"/>
            <a:r>
              <a:rPr lang="es-ES" sz="12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pPr marL="171450" indent="-171450" rtl="0">
              <a:buClr>
                <a:schemeClr val="tx1"/>
              </a:buClr>
              <a:buFont typeface="Arial" panose="020B0604020202020204" pitchFamily="34" charset="0"/>
              <a:buChar char="•"/>
            </a:pPr>
            <a:r>
              <a:rPr lang="es-ES" sz="1200" dirty="0">
                <a:latin typeface="Amazon Ember" panose="020B0603020204020204" pitchFamily="34" charset="0"/>
                <a:ea typeface="Amazon Ember" panose="020B0603020204020204" pitchFamily="34" charset="0"/>
                <a:cs typeface="Amazon Ember" panose="020B0603020204020204" pitchFamily="34" charset="0"/>
              </a:rPr>
              <a:t>Servidores de aplicaciones</a:t>
            </a:r>
          </a:p>
          <a:p>
            <a:pPr marL="171450" indent="-171450" rtl="0">
              <a:buClr>
                <a:schemeClr val="tx1"/>
              </a:buClr>
              <a:buFont typeface="Arial" panose="020B0604020202020204" pitchFamily="34" charset="0"/>
              <a:buChar char="•"/>
            </a:pPr>
            <a:r>
              <a:rPr lang="es-ES" sz="1200" dirty="0">
                <a:latin typeface="Amazon Ember" panose="020B0603020204020204" pitchFamily="34" charset="0"/>
                <a:ea typeface="Amazon Ember" panose="020B0603020204020204" pitchFamily="34" charset="0"/>
                <a:cs typeface="Amazon Ember" panose="020B0603020204020204" pitchFamily="34" charset="0"/>
              </a:rPr>
              <a:t>Servidores web</a:t>
            </a:r>
          </a:p>
          <a:p>
            <a:pPr marL="171450" indent="-171450" rtl="0">
              <a:buClr>
                <a:schemeClr val="tx1"/>
              </a:buClr>
              <a:buFont typeface="Arial" panose="020B0604020202020204" pitchFamily="34" charset="0"/>
              <a:buChar char="•"/>
            </a:pPr>
            <a:r>
              <a:rPr lang="es-ES" sz="1200" dirty="0">
                <a:latin typeface="Amazon Ember" panose="020B0603020204020204" pitchFamily="34" charset="0"/>
                <a:ea typeface="Amazon Ember" panose="020B0603020204020204" pitchFamily="34" charset="0"/>
                <a:cs typeface="Amazon Ember" panose="020B0603020204020204" pitchFamily="34" charset="0"/>
              </a:rPr>
              <a:t>Servidores de base de datos</a:t>
            </a:r>
          </a:p>
          <a:p>
            <a:pPr marL="171450" indent="-171450" rtl="0">
              <a:buClr>
                <a:schemeClr val="tx1"/>
              </a:buClr>
              <a:buFont typeface="Arial" panose="020B0604020202020204" pitchFamily="34" charset="0"/>
              <a:buChar char="•"/>
            </a:pPr>
            <a:r>
              <a:rPr lang="es-ES" sz="1200" dirty="0">
                <a:latin typeface="Amazon Ember" panose="020B0603020204020204" pitchFamily="34" charset="0"/>
                <a:ea typeface="Amazon Ember" panose="020B0603020204020204" pitchFamily="34" charset="0"/>
                <a:cs typeface="Amazon Ember" panose="020B0603020204020204" pitchFamily="34" charset="0"/>
              </a:rPr>
              <a:t>Servidores de videojuegos</a:t>
            </a:r>
          </a:p>
          <a:p>
            <a:pPr marL="171450" indent="-171450" rtl="0">
              <a:buClr>
                <a:schemeClr val="tx1"/>
              </a:buClr>
              <a:buFont typeface="Arial" panose="020B0604020202020204" pitchFamily="34" charset="0"/>
              <a:buChar char="•"/>
            </a:pPr>
            <a:r>
              <a:rPr lang="es-ES" sz="1200" dirty="0">
                <a:latin typeface="Amazon Ember" panose="020B0603020204020204" pitchFamily="34" charset="0"/>
                <a:ea typeface="Amazon Ember" panose="020B0603020204020204" pitchFamily="34" charset="0"/>
                <a:cs typeface="Amazon Ember" panose="020B0603020204020204" pitchFamily="34" charset="0"/>
              </a:rPr>
              <a:t>Servidores de correo</a:t>
            </a:r>
          </a:p>
          <a:p>
            <a:pPr marL="171450" indent="-171450" rtl="0">
              <a:buClr>
                <a:schemeClr val="tx1"/>
              </a:buClr>
              <a:buFont typeface="Arial" panose="020B0604020202020204" pitchFamily="34" charset="0"/>
              <a:buChar char="•"/>
            </a:pPr>
            <a:r>
              <a:rPr lang="es-ES" sz="1200" dirty="0">
                <a:latin typeface="Amazon Ember" panose="020B0603020204020204" pitchFamily="34" charset="0"/>
                <a:ea typeface="Amazon Ember" panose="020B0603020204020204" pitchFamily="34" charset="0"/>
                <a:cs typeface="Amazon Ember" panose="020B0603020204020204" pitchFamily="34" charset="0"/>
              </a:rPr>
              <a:t>Servidores multimedia</a:t>
            </a:r>
          </a:p>
          <a:p>
            <a:pPr marL="171450" indent="-171450" rtl="0">
              <a:buClr>
                <a:schemeClr val="tx1"/>
              </a:buClr>
              <a:buFont typeface="Arial" panose="020B0604020202020204" pitchFamily="34" charset="0"/>
              <a:buChar char="•"/>
            </a:pPr>
            <a:r>
              <a:rPr lang="es-ES" sz="1200" dirty="0">
                <a:latin typeface="Amazon Ember" panose="020B0603020204020204" pitchFamily="34" charset="0"/>
                <a:ea typeface="Amazon Ember" panose="020B0603020204020204" pitchFamily="34" charset="0"/>
                <a:cs typeface="Amazon Ember" panose="020B0603020204020204" pitchFamily="34" charset="0"/>
              </a:rPr>
              <a:t>Servidores de catálogos</a:t>
            </a:r>
          </a:p>
          <a:p>
            <a:pPr marL="171450" indent="-171450" rtl="0">
              <a:buClr>
                <a:schemeClr val="tx1"/>
              </a:buClr>
              <a:buFont typeface="Arial" panose="020B0604020202020204" pitchFamily="34" charset="0"/>
              <a:buChar char="•"/>
            </a:pPr>
            <a:r>
              <a:rPr lang="es-ES" sz="1200" dirty="0">
                <a:latin typeface="Amazon Ember" panose="020B0603020204020204" pitchFamily="34" charset="0"/>
                <a:ea typeface="Amazon Ember" panose="020B0603020204020204" pitchFamily="34" charset="0"/>
                <a:cs typeface="Amazon Ember" panose="020B0603020204020204" pitchFamily="34" charset="0"/>
              </a:rPr>
              <a:t>Servidores de archivos</a:t>
            </a:r>
          </a:p>
          <a:p>
            <a:pPr marL="171450" indent="-171450" rtl="0">
              <a:buClr>
                <a:schemeClr val="tx1"/>
              </a:buClr>
              <a:buFont typeface="Arial" panose="020B0604020202020204" pitchFamily="34" charset="0"/>
              <a:buChar char="•"/>
            </a:pPr>
            <a:r>
              <a:rPr lang="es-ES" sz="1200" dirty="0">
                <a:latin typeface="Amazon Ember" panose="020B0603020204020204" pitchFamily="34" charset="0"/>
                <a:ea typeface="Amazon Ember" panose="020B0603020204020204" pitchFamily="34" charset="0"/>
                <a:cs typeface="Amazon Ember" panose="020B0603020204020204" pitchFamily="34" charset="0"/>
              </a:rPr>
              <a:t>Servidores de cómputo</a:t>
            </a:r>
          </a:p>
          <a:p>
            <a:pPr marL="171450" indent="-171450" rtl="0">
              <a:buClr>
                <a:schemeClr val="tx1"/>
              </a:buClr>
              <a:buFont typeface="Arial" panose="020B0604020202020204" pitchFamily="34" charset="0"/>
              <a:buChar char="•"/>
            </a:pPr>
            <a:r>
              <a:rPr lang="es-ES" sz="1200" dirty="0">
                <a:latin typeface="Amazon Ember" panose="020B0603020204020204" pitchFamily="34" charset="0"/>
                <a:ea typeface="Amazon Ember" panose="020B0603020204020204" pitchFamily="34" charset="0"/>
                <a:cs typeface="Amazon Ember" panose="020B0603020204020204" pitchFamily="34" charset="0"/>
              </a:rPr>
              <a:t>Servidores proxy</a:t>
            </a:r>
            <a:endParaRPr lang="en-US" sz="120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endParaRPr lang="es-CL" dirty="0"/>
          </a:p>
        </p:txBody>
      </p:sp>
      <p:sp>
        <p:nvSpPr>
          <p:cNvPr id="4" name="Marcador de número de diapositiva 3"/>
          <p:cNvSpPr>
            <a:spLocks noGrp="1"/>
          </p:cNvSpPr>
          <p:nvPr>
            <p:ph type="sldNum" sz="quarter" idx="5"/>
          </p:nvPr>
        </p:nvSpPr>
        <p:spPr/>
        <p:txBody>
          <a:bodyPr/>
          <a:lstStyle/>
          <a:p>
            <a:fld id="{35C2C890-E6DE-1A45-98C6-E722FA6368DA}" type="slidenum">
              <a:rPr lang="es-CL" smtClean="0"/>
              <a:t>10</a:t>
            </a:fld>
            <a:endParaRPr lang="es-CL"/>
          </a:p>
        </p:txBody>
      </p:sp>
    </p:spTree>
    <p:extLst>
      <p:ext uri="{BB962C8B-B14F-4D97-AF65-F5344CB8AC3E}">
        <p14:creationId xmlns:p14="http://schemas.microsoft.com/office/powerpoint/2010/main" val="3486704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La sigla </a:t>
            </a:r>
            <a:r>
              <a:rPr lang="es-ES" sz="1200" b="1"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EC2 </a:t>
            </a:r>
            <a:r>
              <a:rPr lang="es-ES" sz="12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en Amazon EC2 </a:t>
            </a:r>
            <a:r>
              <a:rPr lang="es-ES" sz="12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significa </a:t>
            </a:r>
            <a:r>
              <a:rPr lang="es-ES" sz="1200" b="1" i="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Elastic</a:t>
            </a:r>
            <a:r>
              <a:rPr lang="es-ES" sz="1200" b="1"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Compute Cloud</a:t>
            </a:r>
            <a:r>
              <a:rPr lang="es-ES" sz="1200" b="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t>
            </a:r>
            <a:endParaRPr lang="en-US" sz="12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1" i="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Elastic</a:t>
            </a:r>
            <a:r>
              <a:rPr lang="es-ES" sz="120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se refiere a la capacidad para aumentar o reducir fácilmente la cantidad de servidores que se ejecutan para admitir una aplicación de manera automática, así como para aumentar o reducir el tamaño de los servidores existentes.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1"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Compute</a:t>
            </a:r>
            <a:r>
              <a:rPr lang="es-ES" sz="120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hace referencia al motivo principal por el que la mayoría de los usuarios ejecutan servidores: alojar aplicaciones en ejecución o procesar datos. Estas acciones requieren recursos informáticos, incluida la capacidad de procesamiento (CPU) y la memoria (RAM).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1"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Cloud</a:t>
            </a:r>
            <a:r>
              <a:rPr lang="es-ES" sz="120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se refiere al hecho de que las instancias EC2 ejecutadas se alojan en la nube.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indent="0" rtl="0">
              <a:buFont typeface="Arial" panose="020B0604020202020204" pitchFamily="34" charset="0"/>
              <a:buNone/>
            </a:pPr>
            <a:r>
              <a:rPr lang="es-ES" sz="12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Amazon EC2 proporciona máquinas virtuales en la nube y le ofrece control administrativo total sobre el sistema operativo Windows o Linux que se ejecute en la instancia. Es compatible con la mayoría de los sistemas operativos de servidores, incluidos Windows 2008, 2012, 2016 y 2019; Red </a:t>
            </a:r>
            <a:r>
              <a:rPr lang="es-ES" sz="12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Hat</a:t>
            </a:r>
            <a:r>
              <a:rPr lang="es-ES" sz="12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SuSE; Ubuntu; y Amazon Linux.</a:t>
            </a:r>
          </a:p>
          <a:p>
            <a:pPr marL="0" indent="0" rtl="0">
              <a:buFont typeface="Arial" panose="020B0604020202020204" pitchFamily="34" charset="0"/>
              <a:buNone/>
            </a:pPr>
            <a:endParaRPr lang="en-US" sz="12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indent="0" rtl="0">
              <a:buFont typeface="Arial" panose="020B0604020202020204" pitchFamily="34" charset="0"/>
              <a:buNone/>
            </a:pPr>
            <a:r>
              <a:rPr lang="es-ES" sz="12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Un sistema operativo que se ejecuta en una máquina virtual suele denominarse </a:t>
            </a:r>
            <a:r>
              <a:rPr lang="es-ES" sz="12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sistema operativo invitado </a:t>
            </a:r>
            <a:r>
              <a:rPr lang="es-ES" sz="12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para distinguirlo del sistema operativo </a:t>
            </a:r>
            <a:r>
              <a:rPr lang="es-ES" sz="1200" i="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host</a:t>
            </a:r>
            <a:r>
              <a:rPr lang="es-ES" sz="12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El sistema operativo host se instala directamente en cualquier hardware de servidor que aloje una o más máquinas virtuales.</a:t>
            </a:r>
          </a:p>
          <a:p>
            <a:pPr marL="0" indent="0" rtl="0">
              <a:buFont typeface="Arial" panose="020B0604020202020204" pitchFamily="34" charset="0"/>
              <a:buNone/>
            </a:pPr>
            <a:endParaRPr lang="en-US" sz="12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es-ES" sz="1200" dirty="0">
                <a:latin typeface="Amazon Ember" panose="020B0603020204020204" pitchFamily="34" charset="0"/>
                <a:ea typeface="Amazon Ember" panose="020B0603020204020204" pitchFamily="34" charset="0"/>
                <a:cs typeface="Amazon Ember" panose="020B0603020204020204" pitchFamily="34" charset="0"/>
              </a:rPr>
              <a:t>Con Amazon EC2, puede lanzar cualquier cantidad de instancias de todo tipo de tamaños en cualquier zona de disponibilidad del mundo y puede lograr esto en cuestión de minutos. Las instancias se lanzan a partir de </a:t>
            </a:r>
            <a:r>
              <a:rPr lang="es-ES" sz="1200" b="1" dirty="0">
                <a:latin typeface="Amazon Ember" panose="020B0603020204020204" pitchFamily="34" charset="0"/>
                <a:ea typeface="Amazon Ember" panose="020B0603020204020204" pitchFamily="34" charset="0"/>
                <a:cs typeface="Amazon Ember" panose="020B0603020204020204" pitchFamily="34" charset="0"/>
              </a:rPr>
              <a:t>imágenes de Amazon Machine (AMI)</a:t>
            </a:r>
            <a:r>
              <a:rPr lang="es-ES" sz="1200" b="0" dirty="0">
                <a:latin typeface="Amazon Ember" panose="020B0603020204020204" pitchFamily="34" charset="0"/>
                <a:ea typeface="Amazon Ember" panose="020B0603020204020204" pitchFamily="34" charset="0"/>
                <a:cs typeface="Amazon Ember" panose="020B0603020204020204" pitchFamily="34" charset="0"/>
              </a:rPr>
              <a:t>, que son </a:t>
            </a:r>
            <a:r>
              <a:rPr lang="es-ES" sz="1200" b="0" i="1" dirty="0">
                <a:latin typeface="Amazon Ember" panose="020B0603020204020204" pitchFamily="34" charset="0"/>
                <a:ea typeface="Amazon Ember" panose="020B0603020204020204" pitchFamily="34" charset="0"/>
                <a:cs typeface="Amazon Ember" panose="020B0603020204020204" pitchFamily="34" charset="0"/>
              </a:rPr>
              <a:t>plantillas </a:t>
            </a:r>
            <a:r>
              <a:rPr lang="es-ES" sz="1200" b="0" dirty="0">
                <a:latin typeface="Amazon Ember" panose="020B0603020204020204" pitchFamily="34" charset="0"/>
                <a:ea typeface="Amazon Ember" panose="020B0603020204020204" pitchFamily="34" charset="0"/>
                <a:cs typeface="Amazon Ember" panose="020B0603020204020204" pitchFamily="34" charset="0"/>
              </a:rPr>
              <a:t>de máquinas virtuales. Analizaremos las AMI en detalle más adelante en este módulo.</a:t>
            </a:r>
          </a:p>
          <a:p>
            <a:pPr rtl="0"/>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rtl="0"/>
            <a:r>
              <a:rPr lang="es-ES" sz="1200" dirty="0">
                <a:latin typeface="Amazon Ember" panose="020B0603020204020204" pitchFamily="34" charset="0"/>
                <a:ea typeface="Amazon Ember" panose="020B0603020204020204" pitchFamily="34" charset="0"/>
                <a:cs typeface="Amazon Ember" panose="020B0603020204020204" pitchFamily="34" charset="0"/>
              </a:rPr>
              <a:t>Puede controlar el tráfico desde y hacia las instancias a través de los grupos de seguridad. </a:t>
            </a:r>
            <a:r>
              <a:rPr lang="es-ES" sz="12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Además, dado que </a:t>
            </a:r>
            <a:r>
              <a:rPr lang="es-ES" sz="1200" dirty="0">
                <a:latin typeface="Amazon Ember" panose="020B0603020204020204" pitchFamily="34" charset="0"/>
                <a:ea typeface="Amazon Ember" panose="020B0603020204020204" pitchFamily="34" charset="0"/>
                <a:cs typeface="Amazon Ember" panose="020B0603020204020204" pitchFamily="34" charset="0"/>
              </a:rPr>
              <a:t>los servidores se ejecutan en la nube de AWS</a:t>
            </a:r>
            <a:r>
              <a:rPr lang="es-ES" sz="12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es-ES" sz="1200" dirty="0">
                <a:latin typeface="Amazon Ember" panose="020B0603020204020204" pitchFamily="34" charset="0"/>
                <a:ea typeface="Amazon Ember" panose="020B0603020204020204" pitchFamily="34" charset="0"/>
                <a:cs typeface="Amazon Ember" panose="020B0603020204020204" pitchFamily="34" charset="0"/>
              </a:rPr>
              <a:t>puede crear soluciones que utilicen varios servicios de AWS.</a:t>
            </a:r>
          </a:p>
          <a:p>
            <a:endParaRPr lang="es-CL" dirty="0"/>
          </a:p>
        </p:txBody>
      </p:sp>
      <p:sp>
        <p:nvSpPr>
          <p:cNvPr id="4" name="Marcador de número de diapositiva 3"/>
          <p:cNvSpPr>
            <a:spLocks noGrp="1"/>
          </p:cNvSpPr>
          <p:nvPr>
            <p:ph type="sldNum" sz="quarter" idx="5"/>
          </p:nvPr>
        </p:nvSpPr>
        <p:spPr/>
        <p:txBody>
          <a:bodyPr/>
          <a:lstStyle/>
          <a:p>
            <a:fld id="{35C2C890-E6DE-1A45-98C6-E722FA6368DA}" type="slidenum">
              <a:rPr lang="es-CL" smtClean="0"/>
              <a:t>11</a:t>
            </a:fld>
            <a:endParaRPr lang="es-CL"/>
          </a:p>
        </p:txBody>
      </p:sp>
    </p:spTree>
    <p:extLst>
      <p:ext uri="{BB962C8B-B14F-4D97-AF65-F5344CB8AC3E}">
        <p14:creationId xmlns:p14="http://schemas.microsoft.com/office/powerpoint/2010/main" val="959023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35C2C890-E6DE-1A45-98C6-E722FA6368DA}" type="slidenum">
              <a:rPr lang="es-CL" smtClean="0"/>
              <a:t>15</a:t>
            </a:fld>
            <a:endParaRPr lang="es-CL"/>
          </a:p>
        </p:txBody>
      </p:sp>
    </p:spTree>
    <p:extLst>
      <p:ext uri="{BB962C8B-B14F-4D97-AF65-F5344CB8AC3E}">
        <p14:creationId xmlns:p14="http://schemas.microsoft.com/office/powerpoint/2010/main" val="723754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s-ES" sz="12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Los </a:t>
            </a:r>
            <a:r>
              <a:rPr lang="es-ES" sz="12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contenedores</a:t>
            </a:r>
            <a:r>
              <a:rPr lang="es-ES" sz="1200" b="1"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son un método de </a:t>
            </a:r>
            <a:r>
              <a:rPr lang="es-ES" sz="12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virtualización del sistema operativo que le permite ejecutar una aplicación y sus dependencias en procesos de recursos aislados. Con el uso de contenedores, puede empaquetar con facilidad el código de una aplicación, sus configuraciones y sus dependencias en componentes esenciales fáciles de usar que aportan uniformidad del entorno, eficiencia operativa, productividad de los desarrolladores y control de versiones. </a:t>
            </a:r>
          </a:p>
          <a:p>
            <a:pPr rtl="0"/>
            <a:endParaRPr lang="en-US" sz="12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rtl="0"/>
            <a:r>
              <a:rPr lang="es-ES" sz="1200" dirty="0">
                <a:latin typeface="Amazon Ember" panose="020B0603020204020204" pitchFamily="34" charset="0"/>
                <a:ea typeface="Amazon Ember" panose="020B0603020204020204" pitchFamily="34" charset="0"/>
                <a:cs typeface="Amazon Ember" panose="020B0603020204020204" pitchFamily="34" charset="0"/>
              </a:rPr>
              <a:t>Los contenedores son más pequeños que las máquinas virtuales y no contienen un sistema operativo completo. En su lugar, los contenedores </a:t>
            </a:r>
            <a:r>
              <a:rPr lang="es-ES" sz="1200" i="1" dirty="0">
                <a:latin typeface="Amazon Ember" panose="020B0603020204020204" pitchFamily="34" charset="0"/>
                <a:ea typeface="Amazon Ember" panose="020B0603020204020204" pitchFamily="34" charset="0"/>
                <a:cs typeface="Amazon Ember" panose="020B0603020204020204" pitchFamily="34" charset="0"/>
              </a:rPr>
              <a:t>comparten un sistema operativo virtualizado</a:t>
            </a:r>
            <a:r>
              <a:rPr lang="es-ES" sz="1200" dirty="0">
                <a:latin typeface="Amazon Ember" panose="020B0603020204020204" pitchFamily="34" charset="0"/>
                <a:ea typeface="Amazon Ember" panose="020B0603020204020204" pitchFamily="34" charset="0"/>
                <a:cs typeface="Amazon Ember" panose="020B0603020204020204" pitchFamily="34" charset="0"/>
              </a:rPr>
              <a:t> y se ejecutan como procesos de recursos aislados, lo que garantiza implementaciones rápidas, de confianza y uniformes. Los contenedores tienen todo lo que el software necesita para ejecutarse, como bibliotecas, herramientas del sistema, código y tiempo de ejecución. </a:t>
            </a:r>
          </a:p>
          <a:p>
            <a:pPr rtl="0"/>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rtl="0"/>
            <a:r>
              <a:rPr lang="es-ES" sz="1200" dirty="0">
                <a:latin typeface="Amazon Ember" panose="020B0603020204020204" pitchFamily="34" charset="0"/>
                <a:ea typeface="Amazon Ember" panose="020B0603020204020204" pitchFamily="34" charset="0"/>
                <a:cs typeface="Amazon Ember" panose="020B0603020204020204" pitchFamily="34" charset="0"/>
              </a:rPr>
              <a:t>Los contenedores proporcionan </a:t>
            </a:r>
            <a:r>
              <a:rPr lang="es-ES" sz="1200" b="1" dirty="0">
                <a:latin typeface="Amazon Ember" panose="020B0603020204020204" pitchFamily="34" charset="0"/>
                <a:ea typeface="Amazon Ember" panose="020B0603020204020204" pitchFamily="34" charset="0"/>
                <a:cs typeface="Amazon Ember" panose="020B0603020204020204" pitchFamily="34" charset="0"/>
              </a:rPr>
              <a:t>uniformidad del entorno</a:t>
            </a:r>
            <a:r>
              <a:rPr lang="es-ES" sz="1200" dirty="0">
                <a:latin typeface="Amazon Ember" panose="020B0603020204020204" pitchFamily="34" charset="0"/>
                <a:ea typeface="Amazon Ember" panose="020B0603020204020204" pitchFamily="34" charset="0"/>
                <a:cs typeface="Amazon Ember" panose="020B0603020204020204" pitchFamily="34" charset="0"/>
              </a:rPr>
              <a:t> porque el código, las configuraciones y las dependencias de la aplicación se empaquetan en un solo objeto. </a:t>
            </a:r>
          </a:p>
          <a:p>
            <a:pPr rtl="0"/>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rtl="0"/>
            <a:r>
              <a:rPr lang="es-ES" sz="1200" dirty="0">
                <a:latin typeface="Amazon Ember" panose="020B0603020204020204" pitchFamily="34" charset="0"/>
                <a:ea typeface="Amazon Ember" panose="020B0603020204020204" pitchFamily="34" charset="0"/>
                <a:cs typeface="Amazon Ember" panose="020B0603020204020204" pitchFamily="34" charset="0"/>
              </a:rPr>
              <a:t>En términos de espacio, las imágenes de contenedor suelen ser más pequeñas que las máquinas virtuales. La puesta en marcha de un contenedor se produce en cientos de milisegundos. Por lo tanto, mediante el uso de contenedores, puede utilizar un entorno de ejecución rápido, portátil e independiente de la infraestructura.</a:t>
            </a:r>
            <a:endParaRPr lang="en-US" sz="1200" b="0"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es-ES" sz="12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Los contenedores lo ayudan a garantizar una implementación rápida, uniforme y fiable de las aplicaciones independientemente del entorno. Los contenedores también aportan un control más minucioso de los recursos, lo que se traduce en una mayor eficiencia de la infraestructura. </a:t>
            </a:r>
          </a:p>
          <a:p>
            <a:endParaRPr lang="es-CL" dirty="0"/>
          </a:p>
        </p:txBody>
      </p:sp>
      <p:sp>
        <p:nvSpPr>
          <p:cNvPr id="4" name="Marcador de número de diapositiva 3"/>
          <p:cNvSpPr>
            <a:spLocks noGrp="1"/>
          </p:cNvSpPr>
          <p:nvPr>
            <p:ph type="sldNum" sz="quarter" idx="5"/>
          </p:nvPr>
        </p:nvSpPr>
        <p:spPr/>
        <p:txBody>
          <a:bodyPr/>
          <a:lstStyle/>
          <a:p>
            <a:fld id="{35C2C890-E6DE-1A45-98C6-E722FA6368DA}" type="slidenum">
              <a:rPr lang="es-CL" smtClean="0"/>
              <a:t>16</a:t>
            </a:fld>
            <a:endParaRPr lang="es-CL"/>
          </a:p>
        </p:txBody>
      </p:sp>
    </p:spTree>
    <p:extLst>
      <p:ext uri="{BB962C8B-B14F-4D97-AF65-F5344CB8AC3E}">
        <p14:creationId xmlns:p14="http://schemas.microsoft.com/office/powerpoint/2010/main" val="3964823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s-ES" sz="1200" b="1" dirty="0">
                <a:latin typeface="Amazon Ember" panose="020B0603020204020204" pitchFamily="34" charset="0"/>
                <a:ea typeface="Amazon Ember" panose="020B0603020204020204" pitchFamily="34" charset="0"/>
                <a:cs typeface="Amazon Ember" panose="020B0603020204020204" pitchFamily="34" charset="0"/>
              </a:rPr>
              <a:t>Docker </a:t>
            </a:r>
            <a:r>
              <a:rPr lang="es-ES" sz="1200" dirty="0">
                <a:latin typeface="Amazon Ember" panose="020B0603020204020204" pitchFamily="34" charset="0"/>
                <a:ea typeface="Amazon Ember" panose="020B0603020204020204" pitchFamily="34" charset="0"/>
                <a:cs typeface="Amazon Ember" panose="020B0603020204020204" pitchFamily="34" charset="0"/>
              </a:rPr>
              <a:t>es una plataforma de software que empaqueta software (como aplicaciones) en contenedores. </a:t>
            </a:r>
          </a:p>
          <a:p>
            <a:pPr rtl="0"/>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rtl="0"/>
            <a:r>
              <a:rPr lang="es-ES" sz="1200" dirty="0">
                <a:latin typeface="Amazon Ember" panose="020B0603020204020204" pitchFamily="34" charset="0"/>
                <a:ea typeface="Amazon Ember" panose="020B0603020204020204" pitchFamily="34" charset="0"/>
                <a:cs typeface="Amazon Ember" panose="020B0603020204020204" pitchFamily="34" charset="0"/>
              </a:rPr>
              <a:t>Docker se instala en cada servidor que alojará a los contenedores y proporciona comandos sencillos que puede utilizar para crear, iniciar o detener contenedores.</a:t>
            </a:r>
          </a:p>
          <a:p>
            <a:pPr rtl="0"/>
            <a:endParaRPr lang="en-US" sz="1200" b="1" dirty="0">
              <a:latin typeface="Amazon Ember" panose="020B0603020204020204" pitchFamily="34" charset="0"/>
              <a:ea typeface="Amazon Ember" panose="020B0603020204020204" pitchFamily="34" charset="0"/>
              <a:cs typeface="Amazon Ember" panose="020B0603020204020204" pitchFamily="34" charset="0"/>
            </a:endParaRPr>
          </a:p>
          <a:p>
            <a:pPr rtl="0"/>
            <a:r>
              <a:rPr lang="es-ES" sz="1200" dirty="0">
                <a:latin typeface="Amazon Ember" panose="020B0603020204020204" pitchFamily="34" charset="0"/>
                <a:ea typeface="Amazon Ember" panose="020B0603020204020204" pitchFamily="34" charset="0"/>
                <a:cs typeface="Amazon Ember" panose="020B0603020204020204" pitchFamily="34" charset="0"/>
              </a:rPr>
              <a:t>Con Docker, puede implementar y ajustar la escala de aplicaciones rápidamente en cualquier entorno.</a:t>
            </a:r>
          </a:p>
          <a:p>
            <a:pPr rtl="0"/>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rtl="0"/>
            <a:r>
              <a:rPr lang="es-ES" sz="1200" dirty="0">
                <a:latin typeface="Amazon Ember" panose="020B0603020204020204" pitchFamily="34" charset="0"/>
                <a:ea typeface="Amazon Ember" panose="020B0603020204020204" pitchFamily="34" charset="0"/>
                <a:cs typeface="Amazon Ember" panose="020B0603020204020204" pitchFamily="34" charset="0"/>
              </a:rPr>
              <a:t>Docker se utiliza mejor como una solución cuando desea:</a:t>
            </a:r>
          </a:p>
          <a:p>
            <a:pPr marL="171450" indent="-171450" rtl="0">
              <a:buFont typeface="Arial" panose="020B0604020202020204" pitchFamily="34" charset="0"/>
              <a:buChar char="•"/>
            </a:pPr>
            <a:r>
              <a:rPr lang="es-ES" sz="1200" dirty="0">
                <a:latin typeface="Amazon Ember" panose="020B0603020204020204" pitchFamily="34" charset="0"/>
                <a:ea typeface="Amazon Ember" panose="020B0603020204020204" pitchFamily="34" charset="0"/>
                <a:cs typeface="Amazon Ember" panose="020B0603020204020204" pitchFamily="34" charset="0"/>
              </a:rPr>
              <a:t>Estandarizar entornos </a:t>
            </a:r>
          </a:p>
          <a:p>
            <a:pPr marL="171450" indent="-171450" rtl="0">
              <a:buFont typeface="Arial" panose="020B0604020202020204" pitchFamily="34" charset="0"/>
              <a:buChar char="•"/>
            </a:pPr>
            <a:r>
              <a:rPr lang="es-ES" sz="1200" dirty="0">
                <a:latin typeface="Amazon Ember" panose="020B0603020204020204" pitchFamily="34" charset="0"/>
                <a:ea typeface="Amazon Ember" panose="020B0603020204020204" pitchFamily="34" charset="0"/>
                <a:cs typeface="Amazon Ember" panose="020B0603020204020204" pitchFamily="34" charset="0"/>
              </a:rPr>
              <a:t>Reducir los conflictos entre las pilas de idiomas y versiones</a:t>
            </a:r>
          </a:p>
          <a:p>
            <a:pPr marL="171450" indent="-171450" rtl="0">
              <a:buFont typeface="Arial" panose="020B0604020202020204" pitchFamily="34" charset="0"/>
              <a:buChar char="•"/>
            </a:pPr>
            <a:r>
              <a:rPr lang="es-ES" sz="1200" dirty="0">
                <a:latin typeface="Amazon Ember" panose="020B0603020204020204" pitchFamily="34" charset="0"/>
                <a:ea typeface="Amazon Ember" panose="020B0603020204020204" pitchFamily="34" charset="0"/>
                <a:cs typeface="Amazon Ember" panose="020B0603020204020204" pitchFamily="34" charset="0"/>
              </a:rPr>
              <a:t>Utilizar contenedores como un servicio</a:t>
            </a:r>
          </a:p>
          <a:p>
            <a:pPr marL="171450" indent="-171450" rtl="0">
              <a:buFont typeface="Arial" panose="020B0604020202020204" pitchFamily="34" charset="0"/>
              <a:buChar char="•"/>
            </a:pPr>
            <a:r>
              <a:rPr lang="es-ES" sz="1200" dirty="0">
                <a:latin typeface="Amazon Ember" panose="020B0603020204020204" pitchFamily="34" charset="0"/>
                <a:ea typeface="Amazon Ember" panose="020B0603020204020204" pitchFamily="34" charset="0"/>
                <a:cs typeface="Amazon Ember" panose="020B0603020204020204" pitchFamily="34" charset="0"/>
              </a:rPr>
              <a:t>Ejecutar microservicios mediante implementaciones de código estandarizadas</a:t>
            </a:r>
          </a:p>
          <a:p>
            <a:pPr marL="171450" indent="-171450" rtl="0">
              <a:buFont typeface="Arial" panose="020B0604020202020204" pitchFamily="34" charset="0"/>
              <a:buChar char="•"/>
            </a:pPr>
            <a:r>
              <a:rPr lang="es-ES" sz="1200" dirty="0">
                <a:latin typeface="Amazon Ember" panose="020B0603020204020204" pitchFamily="34" charset="0"/>
                <a:ea typeface="Amazon Ember" panose="020B0603020204020204" pitchFamily="34" charset="0"/>
                <a:cs typeface="Amazon Ember" panose="020B0603020204020204" pitchFamily="34" charset="0"/>
              </a:rPr>
              <a:t>Requerir portabilidad para el procesamiento de datos</a:t>
            </a: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endParaRPr lang="es-CL" dirty="0"/>
          </a:p>
        </p:txBody>
      </p:sp>
      <p:sp>
        <p:nvSpPr>
          <p:cNvPr id="4" name="Marcador de número de diapositiva 3"/>
          <p:cNvSpPr>
            <a:spLocks noGrp="1"/>
          </p:cNvSpPr>
          <p:nvPr>
            <p:ph type="sldNum" sz="quarter" idx="5"/>
          </p:nvPr>
        </p:nvSpPr>
        <p:spPr/>
        <p:txBody>
          <a:bodyPr/>
          <a:lstStyle/>
          <a:p>
            <a:fld id="{35C2C890-E6DE-1A45-98C6-E722FA6368DA}" type="slidenum">
              <a:rPr lang="es-CL" smtClean="0"/>
              <a:t>17</a:t>
            </a:fld>
            <a:endParaRPr lang="es-CL"/>
          </a:p>
        </p:txBody>
      </p:sp>
    </p:spTree>
    <p:extLst>
      <p:ext uri="{BB962C8B-B14F-4D97-AF65-F5344CB8AC3E}">
        <p14:creationId xmlns:p14="http://schemas.microsoft.com/office/powerpoint/2010/main" val="10942480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9F4E23B3-D17D-BBDA-CF94-0F577C2DC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6"/>
            <a:ext cx="20104810" cy="11308953"/>
          </a:xfrm>
          <a:prstGeom prst="rect">
            <a:avLst/>
          </a:prstGeom>
        </p:spPr>
      </p:pic>
      <p:sp>
        <p:nvSpPr>
          <p:cNvPr id="2" name="Holder 2"/>
          <p:cNvSpPr>
            <a:spLocks noGrp="1"/>
          </p:cNvSpPr>
          <p:nvPr>
            <p:ph type="ctrTitle"/>
          </p:nvPr>
        </p:nvSpPr>
        <p:spPr>
          <a:xfrm>
            <a:off x="2838209" y="8700548"/>
            <a:ext cx="6781800" cy="584775"/>
          </a:xfrm>
          <a:prstGeom prst="rect">
            <a:avLst/>
          </a:prstGeom>
        </p:spPr>
        <p:txBody>
          <a:bodyPr wrap="square" lIns="0" tIns="0" rIns="0" bIns="0">
            <a:spAutoFit/>
          </a:bodyPr>
          <a:lstStyle>
            <a:lvl1pPr>
              <a:defRPr sz="3800">
                <a:solidFill>
                  <a:schemeClr val="bg1"/>
                </a:solidFill>
              </a:defRPr>
            </a:lvl1pPr>
          </a:lstStyle>
          <a:p>
            <a:endParaRPr dirty="0"/>
          </a:p>
        </p:txBody>
      </p:sp>
      <p:sp>
        <p:nvSpPr>
          <p:cNvPr id="3" name="Holder 3"/>
          <p:cNvSpPr>
            <a:spLocks noGrp="1"/>
          </p:cNvSpPr>
          <p:nvPr>
            <p:ph type="subTitle" idx="4"/>
          </p:nvPr>
        </p:nvSpPr>
        <p:spPr>
          <a:xfrm>
            <a:off x="2838209" y="9612314"/>
            <a:ext cx="8712681" cy="369332"/>
          </a:xfrm>
          <a:prstGeom prst="rect">
            <a:avLst/>
          </a:prstGeom>
        </p:spPr>
        <p:txBody>
          <a:bodyPr wrap="square" lIns="0" tIns="0" rIns="0" bIns="0">
            <a:spAutoFit/>
          </a:bodyPr>
          <a:lstStyle>
            <a:lvl1pPr>
              <a:defRPr sz="2400">
                <a:solidFill>
                  <a:schemeClr val="bg1"/>
                </a:solidFill>
                <a:latin typeface="Arial" panose="020B0604020202020204" pitchFamily="34" charset="0"/>
                <a:cs typeface="Arial" panose="020B0604020202020204" pitchFamily="34" charset="0"/>
              </a:defRPr>
            </a:lvl1pPr>
          </a:lstStyle>
          <a:p>
            <a:endParaRPr dirty="0"/>
          </a:p>
        </p:txBody>
      </p:sp>
      <p:sp>
        <p:nvSpPr>
          <p:cNvPr id="14" name="object 10">
            <a:extLst>
              <a:ext uri="{FF2B5EF4-FFF2-40B4-BE49-F238E27FC236}">
                <a16:creationId xmlns:a16="http://schemas.microsoft.com/office/drawing/2014/main" id="{60E109FA-AB96-844B-8998-73B547E74E45}"/>
              </a:ext>
            </a:extLst>
          </p:cNvPr>
          <p:cNvSpPr/>
          <p:nvPr userDrawn="1"/>
        </p:nvSpPr>
        <p:spPr>
          <a:xfrm>
            <a:off x="2838209" y="9464675"/>
            <a:ext cx="8841105" cy="0"/>
          </a:xfrm>
          <a:custGeom>
            <a:avLst/>
            <a:gdLst/>
            <a:ahLst/>
            <a:cxnLst/>
            <a:rect l="l" t="t" r="r" b="b"/>
            <a:pathLst>
              <a:path w="8841105">
                <a:moveTo>
                  <a:pt x="0" y="0"/>
                </a:moveTo>
                <a:lnTo>
                  <a:pt x="8840652" y="0"/>
                </a:lnTo>
              </a:path>
            </a:pathLst>
          </a:custGeom>
          <a:ln w="10470">
            <a:solidFill>
              <a:schemeClr val="bg1"/>
            </a:solidFill>
          </a:ln>
        </p:spPr>
        <p:txBody>
          <a:bodyPr wrap="square" lIns="0" tIns="0" rIns="0" bIns="0" rtlCol="0"/>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id="{293DC4AC-3CD1-B728-F1D4-9297A3D9EA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6"/>
            <a:ext cx="20104810" cy="11308953"/>
          </a:xfrm>
          <a:prstGeom prst="rect">
            <a:avLst/>
          </a:prstGeom>
        </p:spPr>
      </p:pic>
      <p:pic>
        <p:nvPicPr>
          <p:cNvPr id="22" name="Imagen 21">
            <a:extLst>
              <a:ext uri="{FF2B5EF4-FFF2-40B4-BE49-F238E27FC236}">
                <a16:creationId xmlns:a16="http://schemas.microsoft.com/office/drawing/2014/main" id="{75BA927C-DF3C-76F9-F858-D08E957A4C0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3340"/>
            <a:ext cx="20109342" cy="11305614"/>
          </a:xfrm>
          <a:prstGeom prst="rect">
            <a:avLst/>
          </a:prstGeom>
        </p:spPr>
      </p:pic>
      <p:sp>
        <p:nvSpPr>
          <p:cNvPr id="23" name="Rectángulo 22">
            <a:extLst>
              <a:ext uri="{FF2B5EF4-FFF2-40B4-BE49-F238E27FC236}">
                <a16:creationId xmlns:a16="http://schemas.microsoft.com/office/drawing/2014/main" id="{B6946770-F426-2FD2-6657-14F29D5A8E25}"/>
              </a:ext>
            </a:extLst>
          </p:cNvPr>
          <p:cNvSpPr/>
          <p:nvPr userDrawn="1"/>
        </p:nvSpPr>
        <p:spPr>
          <a:xfrm>
            <a:off x="755650" y="6264275"/>
            <a:ext cx="9892434" cy="2286000"/>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24" name="Título 1">
            <a:extLst>
              <a:ext uri="{FF2B5EF4-FFF2-40B4-BE49-F238E27FC236}">
                <a16:creationId xmlns:a16="http://schemas.microsoft.com/office/drawing/2014/main" id="{38E6F079-F9D6-8270-ADE8-DE597BD21FFF}"/>
              </a:ext>
            </a:extLst>
          </p:cNvPr>
          <p:cNvSpPr>
            <a:spLocks noGrp="1"/>
          </p:cNvSpPr>
          <p:nvPr>
            <p:ph type="title"/>
          </p:nvPr>
        </p:nvSpPr>
        <p:spPr>
          <a:xfrm>
            <a:off x="1184428" y="6591401"/>
            <a:ext cx="9020022" cy="1538883"/>
          </a:xfrm>
        </p:spPr>
        <p:txBody>
          <a:bodyPr/>
          <a:lstStyle>
            <a:lvl1pPr algn="l">
              <a:defRPr sz="5000">
                <a:solidFill>
                  <a:srgbClr val="257CE1"/>
                </a:solidFill>
              </a:defRPr>
            </a:lvl1pPr>
          </a:lstStyle>
          <a:p>
            <a:r>
              <a:rPr lang="es-ES" dirty="0"/>
              <a:t>Haga clic para modificar el estilo de título del patrón</a:t>
            </a:r>
            <a:endParaRPr lang="es-CL"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19" name="Imagen 18">
            <a:extLst>
              <a:ext uri="{FF2B5EF4-FFF2-40B4-BE49-F238E27FC236}">
                <a16:creationId xmlns:a16="http://schemas.microsoft.com/office/drawing/2014/main" id="{CC49A5DC-7F63-7053-BF30-9BEB915A86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6"/>
            <a:ext cx="20104810" cy="11308953"/>
          </a:xfrm>
          <a:prstGeom prst="rect">
            <a:avLst/>
          </a:prstGeom>
        </p:spPr>
      </p:pic>
      <p:pic>
        <p:nvPicPr>
          <p:cNvPr id="23" name="Imagen 22">
            <a:extLst>
              <a:ext uri="{FF2B5EF4-FFF2-40B4-BE49-F238E27FC236}">
                <a16:creationId xmlns:a16="http://schemas.microsoft.com/office/drawing/2014/main" id="{97E369C9-9696-52E0-3D5A-4A3A83A9C2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2" y="0"/>
            <a:ext cx="20097375" cy="11309350"/>
          </a:xfrm>
          <a:prstGeom prst="rect">
            <a:avLst/>
          </a:prstGeom>
        </p:spPr>
      </p:pic>
      <p:sp>
        <p:nvSpPr>
          <p:cNvPr id="24" name="Rectángulo 23">
            <a:extLst>
              <a:ext uri="{FF2B5EF4-FFF2-40B4-BE49-F238E27FC236}">
                <a16:creationId xmlns:a16="http://schemas.microsoft.com/office/drawing/2014/main" id="{EDE5CBD5-32E9-715D-214E-87F7F64407EA}"/>
              </a:ext>
            </a:extLst>
          </p:cNvPr>
          <p:cNvSpPr/>
          <p:nvPr userDrawn="1"/>
        </p:nvSpPr>
        <p:spPr>
          <a:xfrm>
            <a:off x="7004050" y="7331075"/>
            <a:ext cx="9892434" cy="2286000"/>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25" name="Título 1">
            <a:extLst>
              <a:ext uri="{FF2B5EF4-FFF2-40B4-BE49-F238E27FC236}">
                <a16:creationId xmlns:a16="http://schemas.microsoft.com/office/drawing/2014/main" id="{FA2B3E84-593C-1926-74EE-AA7B31F62D0D}"/>
              </a:ext>
            </a:extLst>
          </p:cNvPr>
          <p:cNvSpPr>
            <a:spLocks noGrp="1"/>
          </p:cNvSpPr>
          <p:nvPr>
            <p:ph type="title"/>
          </p:nvPr>
        </p:nvSpPr>
        <p:spPr>
          <a:xfrm>
            <a:off x="7432828" y="7658201"/>
            <a:ext cx="9020022" cy="1538883"/>
          </a:xfrm>
        </p:spPr>
        <p:txBody>
          <a:bodyPr/>
          <a:lstStyle>
            <a:lvl1pPr algn="l">
              <a:defRPr sz="5000">
                <a:solidFill>
                  <a:srgbClr val="257CE1"/>
                </a:solidFill>
              </a:defRPr>
            </a:lvl1pPr>
          </a:lstStyle>
          <a:p>
            <a:r>
              <a:rPr lang="es-ES" dirty="0"/>
              <a:t>Haga clic para modificar el estilo de título del patrón</a:t>
            </a:r>
            <a:endParaRPr lang="es-CL" dirty="0"/>
          </a:p>
        </p:txBody>
      </p:sp>
    </p:spTree>
    <p:extLst>
      <p:ext uri="{BB962C8B-B14F-4D97-AF65-F5344CB8AC3E}">
        <p14:creationId xmlns:p14="http://schemas.microsoft.com/office/powerpoint/2010/main" val="16545789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2212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2707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Diseño personalizado">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71AAB55C-247D-ECE0-5655-F1E1F2AF1A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340"/>
            <a:ext cx="20110047" cy="11306010"/>
          </a:xfrm>
          <a:prstGeom prst="rect">
            <a:avLst/>
          </a:prstGeom>
        </p:spPr>
      </p:pic>
      <p:sp>
        <p:nvSpPr>
          <p:cNvPr id="10" name="Título 1">
            <a:extLst>
              <a:ext uri="{FF2B5EF4-FFF2-40B4-BE49-F238E27FC236}">
                <a16:creationId xmlns:a16="http://schemas.microsoft.com/office/drawing/2014/main" id="{2F0E50CD-FEFD-B21C-4BE3-4F2AA3739A6A}"/>
              </a:ext>
            </a:extLst>
          </p:cNvPr>
          <p:cNvSpPr>
            <a:spLocks noGrp="1"/>
          </p:cNvSpPr>
          <p:nvPr>
            <p:ph type="title"/>
          </p:nvPr>
        </p:nvSpPr>
        <p:spPr>
          <a:xfrm>
            <a:off x="831850" y="7178675"/>
            <a:ext cx="9782022" cy="1538883"/>
          </a:xfrm>
        </p:spPr>
        <p:txBody>
          <a:bodyPr/>
          <a:lstStyle>
            <a:lvl1pPr algn="r">
              <a:defRPr sz="5000"/>
            </a:lvl1pPr>
          </a:lstStyle>
          <a:p>
            <a:r>
              <a:rPr lang="es-ES" dirty="0"/>
              <a:t>Haga clic para modificar el estilo de título del patrón</a:t>
            </a:r>
            <a:endParaRPr lang="es-CL" dirty="0"/>
          </a:p>
        </p:txBody>
      </p:sp>
    </p:spTree>
    <p:extLst>
      <p:ext uri="{BB962C8B-B14F-4D97-AF65-F5344CB8AC3E}">
        <p14:creationId xmlns:p14="http://schemas.microsoft.com/office/powerpoint/2010/main" val="1774612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121D21F6-64EA-9F7E-F1FC-89374B3096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2" y="0"/>
            <a:ext cx="20097375" cy="11309350"/>
          </a:xfrm>
          <a:prstGeom prst="rect">
            <a:avLst/>
          </a:prstGeom>
        </p:spPr>
      </p:pic>
      <p:sp>
        <p:nvSpPr>
          <p:cNvPr id="10" name="Título 1">
            <a:extLst>
              <a:ext uri="{FF2B5EF4-FFF2-40B4-BE49-F238E27FC236}">
                <a16:creationId xmlns:a16="http://schemas.microsoft.com/office/drawing/2014/main" id="{994F59E7-28C4-825A-1194-67522AF99C22}"/>
              </a:ext>
            </a:extLst>
          </p:cNvPr>
          <p:cNvSpPr>
            <a:spLocks noGrp="1"/>
          </p:cNvSpPr>
          <p:nvPr>
            <p:ph type="title"/>
          </p:nvPr>
        </p:nvSpPr>
        <p:spPr>
          <a:xfrm>
            <a:off x="6851650" y="7483475"/>
            <a:ext cx="9782022" cy="1538883"/>
          </a:xfrm>
        </p:spPr>
        <p:txBody>
          <a:bodyPr/>
          <a:lstStyle>
            <a:lvl1pPr algn="l">
              <a:defRPr sz="5000"/>
            </a:lvl1pPr>
          </a:lstStyle>
          <a:p>
            <a:r>
              <a:rPr lang="es-ES" dirty="0"/>
              <a:t>Haga clic para modificar el estilo de título del patrón</a:t>
            </a:r>
            <a:endParaRPr lang="es-CL"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87451F99-8CB8-50AA-1CC0-54512CBB6F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2" y="0"/>
            <a:ext cx="20097375" cy="11309350"/>
          </a:xfrm>
          <a:prstGeom prst="rect">
            <a:avLst/>
          </a:prstGeom>
        </p:spPr>
      </p:pic>
      <p:sp>
        <p:nvSpPr>
          <p:cNvPr id="9" name="Título 1">
            <a:extLst>
              <a:ext uri="{FF2B5EF4-FFF2-40B4-BE49-F238E27FC236}">
                <a16:creationId xmlns:a16="http://schemas.microsoft.com/office/drawing/2014/main" id="{2C83ACDF-F359-C1DD-3AF9-368B761AA8DB}"/>
              </a:ext>
            </a:extLst>
          </p:cNvPr>
          <p:cNvSpPr>
            <a:spLocks noGrp="1"/>
          </p:cNvSpPr>
          <p:nvPr>
            <p:ph type="title"/>
          </p:nvPr>
        </p:nvSpPr>
        <p:spPr>
          <a:xfrm>
            <a:off x="6623050" y="7026275"/>
            <a:ext cx="9782022" cy="1538883"/>
          </a:xfrm>
        </p:spPr>
        <p:txBody>
          <a:bodyPr/>
          <a:lstStyle>
            <a:lvl1pPr algn="l">
              <a:defRPr sz="5000"/>
            </a:lvl1pPr>
          </a:lstStyle>
          <a:p>
            <a:r>
              <a:rPr lang="es-ES" dirty="0"/>
              <a:t>Haga clic para modificar el estilo de título del patrón</a:t>
            </a:r>
            <a:endParaRPr lang="es-CL" dirty="0"/>
          </a:p>
        </p:txBody>
      </p:sp>
    </p:spTree>
    <p:extLst>
      <p:ext uri="{BB962C8B-B14F-4D97-AF65-F5344CB8AC3E}">
        <p14:creationId xmlns:p14="http://schemas.microsoft.com/office/powerpoint/2010/main" val="2343363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2F738965-FD99-AFAE-3CAA-5CEAF99952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2" y="0"/>
            <a:ext cx="20097375" cy="11309350"/>
          </a:xfrm>
          <a:prstGeom prst="rect">
            <a:avLst/>
          </a:prstGeom>
        </p:spPr>
      </p:pic>
      <p:sp>
        <p:nvSpPr>
          <p:cNvPr id="11" name="Título 1">
            <a:extLst>
              <a:ext uri="{FF2B5EF4-FFF2-40B4-BE49-F238E27FC236}">
                <a16:creationId xmlns:a16="http://schemas.microsoft.com/office/drawing/2014/main" id="{4AB59064-93F0-56FE-006F-C58F84A825C5}"/>
              </a:ext>
            </a:extLst>
          </p:cNvPr>
          <p:cNvSpPr>
            <a:spLocks noGrp="1"/>
          </p:cNvSpPr>
          <p:nvPr>
            <p:ph type="title"/>
          </p:nvPr>
        </p:nvSpPr>
        <p:spPr>
          <a:xfrm>
            <a:off x="4794250" y="6950075"/>
            <a:ext cx="9782022" cy="1538883"/>
          </a:xfrm>
        </p:spPr>
        <p:txBody>
          <a:bodyPr/>
          <a:lstStyle>
            <a:lvl1pPr algn="r">
              <a:defRPr sz="5000"/>
            </a:lvl1pPr>
          </a:lstStyle>
          <a:p>
            <a:r>
              <a:rPr lang="es-ES" dirty="0"/>
              <a:t>Haga clic para modificar el estilo de título del patrón</a:t>
            </a:r>
            <a:endParaRPr lang="es-CL"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Diseño personalizado">
    <p:spTree>
      <p:nvGrpSpPr>
        <p:cNvPr id="1" name=""/>
        <p:cNvGrpSpPr/>
        <p:nvPr/>
      </p:nvGrpSpPr>
      <p:grpSpPr>
        <a:xfrm>
          <a:off x="0" y="0"/>
          <a:ext cx="0" cy="0"/>
          <a:chOff x="0" y="0"/>
          <a:chExt cx="0" cy="0"/>
        </a:xfrm>
      </p:grpSpPr>
      <p:pic>
        <p:nvPicPr>
          <p:cNvPr id="22" name="Imagen 21">
            <a:extLst>
              <a:ext uri="{FF2B5EF4-FFF2-40B4-BE49-F238E27FC236}">
                <a16:creationId xmlns:a16="http://schemas.microsoft.com/office/drawing/2014/main" id="{3973E67C-611D-F88A-80C1-185A9B8D41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6"/>
            <a:ext cx="20104810" cy="11308953"/>
          </a:xfrm>
          <a:prstGeom prst="rect">
            <a:avLst/>
          </a:prstGeom>
        </p:spPr>
      </p:pic>
      <p:pic>
        <p:nvPicPr>
          <p:cNvPr id="28" name="Imagen 27">
            <a:extLst>
              <a:ext uri="{FF2B5EF4-FFF2-40B4-BE49-F238E27FC236}">
                <a16:creationId xmlns:a16="http://schemas.microsoft.com/office/drawing/2014/main" id="{3E466965-0C09-5FCB-13FD-111D1D2AD25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2" y="0"/>
            <a:ext cx="20097375" cy="11309350"/>
          </a:xfrm>
          <a:prstGeom prst="rect">
            <a:avLst/>
          </a:prstGeom>
        </p:spPr>
      </p:pic>
      <p:sp>
        <p:nvSpPr>
          <p:cNvPr id="29" name="Rectángulo 28">
            <a:extLst>
              <a:ext uri="{FF2B5EF4-FFF2-40B4-BE49-F238E27FC236}">
                <a16:creationId xmlns:a16="http://schemas.microsoft.com/office/drawing/2014/main" id="{98C6A4D7-FDE0-20C5-1EB3-30217CE5E1DC}"/>
              </a:ext>
            </a:extLst>
          </p:cNvPr>
          <p:cNvSpPr/>
          <p:nvPr userDrawn="1"/>
        </p:nvSpPr>
        <p:spPr>
          <a:xfrm>
            <a:off x="4413250" y="4206875"/>
            <a:ext cx="9892434" cy="2286000"/>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30" name="Título 1">
            <a:extLst>
              <a:ext uri="{FF2B5EF4-FFF2-40B4-BE49-F238E27FC236}">
                <a16:creationId xmlns:a16="http://schemas.microsoft.com/office/drawing/2014/main" id="{EE9CC866-5882-3C12-E5D7-404765C18C0C}"/>
              </a:ext>
            </a:extLst>
          </p:cNvPr>
          <p:cNvSpPr>
            <a:spLocks noGrp="1"/>
          </p:cNvSpPr>
          <p:nvPr>
            <p:ph type="title"/>
          </p:nvPr>
        </p:nvSpPr>
        <p:spPr>
          <a:xfrm>
            <a:off x="4842028" y="4534001"/>
            <a:ext cx="9020022" cy="1538883"/>
          </a:xfrm>
        </p:spPr>
        <p:txBody>
          <a:bodyPr/>
          <a:lstStyle>
            <a:lvl1pPr algn="l">
              <a:defRPr sz="5000">
                <a:solidFill>
                  <a:srgbClr val="257CE1"/>
                </a:solidFill>
              </a:defRPr>
            </a:lvl1pPr>
          </a:lstStyle>
          <a:p>
            <a:r>
              <a:rPr lang="es-ES" dirty="0"/>
              <a:t>Haga clic para modificar el estilo de título del patrón</a:t>
            </a:r>
            <a:endParaRPr lang="es-CL" dirty="0"/>
          </a:p>
        </p:txBody>
      </p:sp>
    </p:spTree>
    <p:extLst>
      <p:ext uri="{BB962C8B-B14F-4D97-AF65-F5344CB8AC3E}">
        <p14:creationId xmlns:p14="http://schemas.microsoft.com/office/powerpoint/2010/main" val="1038586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Diseño personalizado">
    <p:spTree>
      <p:nvGrpSpPr>
        <p:cNvPr id="1" name=""/>
        <p:cNvGrpSpPr/>
        <p:nvPr/>
      </p:nvGrpSpPr>
      <p:grpSpPr>
        <a:xfrm>
          <a:off x="0" y="0"/>
          <a:ext cx="0" cy="0"/>
          <a:chOff x="0" y="0"/>
          <a:chExt cx="0" cy="0"/>
        </a:xfrm>
      </p:grpSpPr>
      <p:pic>
        <p:nvPicPr>
          <p:cNvPr id="21" name="Imagen 20">
            <a:extLst>
              <a:ext uri="{FF2B5EF4-FFF2-40B4-BE49-F238E27FC236}">
                <a16:creationId xmlns:a16="http://schemas.microsoft.com/office/drawing/2014/main" id="{FADFFD87-E732-F006-B065-62B946429BC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6"/>
            <a:ext cx="20104810" cy="11308953"/>
          </a:xfrm>
          <a:prstGeom prst="rect">
            <a:avLst/>
          </a:prstGeom>
        </p:spPr>
      </p:pic>
      <p:pic>
        <p:nvPicPr>
          <p:cNvPr id="23" name="Imagen 22">
            <a:extLst>
              <a:ext uri="{FF2B5EF4-FFF2-40B4-BE49-F238E27FC236}">
                <a16:creationId xmlns:a16="http://schemas.microsoft.com/office/drawing/2014/main" id="{5FB62982-E03B-E5B0-2921-4742F850F5A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2" y="0"/>
            <a:ext cx="20097375" cy="11309350"/>
          </a:xfrm>
          <a:prstGeom prst="rect">
            <a:avLst/>
          </a:prstGeom>
        </p:spPr>
      </p:pic>
      <p:sp>
        <p:nvSpPr>
          <p:cNvPr id="24" name="Rectángulo 23">
            <a:extLst>
              <a:ext uri="{FF2B5EF4-FFF2-40B4-BE49-F238E27FC236}">
                <a16:creationId xmlns:a16="http://schemas.microsoft.com/office/drawing/2014/main" id="{FA473640-6785-830B-E009-5E08A060B6B1}"/>
              </a:ext>
            </a:extLst>
          </p:cNvPr>
          <p:cNvSpPr/>
          <p:nvPr userDrawn="1"/>
        </p:nvSpPr>
        <p:spPr>
          <a:xfrm>
            <a:off x="7232650" y="7880350"/>
            <a:ext cx="9892434" cy="2286000"/>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25" name="Título 1">
            <a:extLst>
              <a:ext uri="{FF2B5EF4-FFF2-40B4-BE49-F238E27FC236}">
                <a16:creationId xmlns:a16="http://schemas.microsoft.com/office/drawing/2014/main" id="{B55FBF2B-6203-81C7-B7DD-070ABE20B4BB}"/>
              </a:ext>
            </a:extLst>
          </p:cNvPr>
          <p:cNvSpPr>
            <a:spLocks noGrp="1"/>
          </p:cNvSpPr>
          <p:nvPr>
            <p:ph type="title"/>
          </p:nvPr>
        </p:nvSpPr>
        <p:spPr>
          <a:xfrm>
            <a:off x="7661428" y="8207476"/>
            <a:ext cx="9020022" cy="1538883"/>
          </a:xfrm>
        </p:spPr>
        <p:txBody>
          <a:bodyPr/>
          <a:lstStyle>
            <a:lvl1pPr algn="l">
              <a:defRPr sz="5000">
                <a:solidFill>
                  <a:srgbClr val="257CE1"/>
                </a:solidFill>
              </a:defRPr>
            </a:lvl1pPr>
          </a:lstStyle>
          <a:p>
            <a:r>
              <a:rPr lang="es-ES" dirty="0"/>
              <a:t>Haga clic para modificar el estilo de título del patrón</a:t>
            </a:r>
            <a:endParaRPr lang="es-CL" dirty="0"/>
          </a:p>
        </p:txBody>
      </p:sp>
    </p:spTree>
    <p:extLst>
      <p:ext uri="{BB962C8B-B14F-4D97-AF65-F5344CB8AC3E}">
        <p14:creationId xmlns:p14="http://schemas.microsoft.com/office/powerpoint/2010/main" val="1711097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438F75-3EE0-1345-84D2-95B57EB1A45B}"/>
              </a:ext>
            </a:extLst>
          </p:cNvPr>
          <p:cNvSpPr>
            <a:spLocks noGrp="1"/>
          </p:cNvSpPr>
          <p:nvPr>
            <p:ph type="title"/>
          </p:nvPr>
        </p:nvSpPr>
        <p:spPr>
          <a:xfrm>
            <a:off x="2432050" y="714594"/>
            <a:ext cx="16988263" cy="738664"/>
          </a:xfrm>
        </p:spPr>
        <p:txBody>
          <a:bodyPr/>
          <a:lstStyle>
            <a:lvl1pPr>
              <a:defRPr sz="4800"/>
            </a:lvl1pPr>
          </a:lstStyle>
          <a:p>
            <a:r>
              <a:rPr lang="es-ES" dirty="0"/>
              <a:t>Haga clic para modificar el estilo de título del patrón</a:t>
            </a:r>
            <a:endParaRPr lang="es-CL" dirty="0"/>
          </a:p>
        </p:txBody>
      </p:sp>
      <p:sp>
        <p:nvSpPr>
          <p:cNvPr id="6" name="object 7">
            <a:extLst>
              <a:ext uri="{FF2B5EF4-FFF2-40B4-BE49-F238E27FC236}">
                <a16:creationId xmlns:a16="http://schemas.microsoft.com/office/drawing/2014/main" id="{14BF04F1-8F4E-3E46-A3B2-80F47EADF391}"/>
              </a:ext>
            </a:extLst>
          </p:cNvPr>
          <p:cNvSpPr/>
          <p:nvPr userDrawn="1"/>
        </p:nvSpPr>
        <p:spPr>
          <a:xfrm>
            <a:off x="-6350" y="656116"/>
            <a:ext cx="2243455" cy="1060450"/>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a:p>
        </p:txBody>
      </p:sp>
      <p:sp>
        <p:nvSpPr>
          <p:cNvPr id="7" name="object 3">
            <a:extLst>
              <a:ext uri="{FF2B5EF4-FFF2-40B4-BE49-F238E27FC236}">
                <a16:creationId xmlns:a16="http://schemas.microsoft.com/office/drawing/2014/main" id="{7932DF43-D838-5B47-A92B-B88C568B4A19}"/>
              </a:ext>
            </a:extLst>
          </p:cNvPr>
          <p:cNvSpPr/>
          <p:nvPr userDrawn="1"/>
        </p:nvSpPr>
        <p:spPr>
          <a:xfrm>
            <a:off x="16938421" y="10202309"/>
            <a:ext cx="1576070" cy="511175"/>
          </a:xfrm>
          <a:custGeom>
            <a:avLst/>
            <a:gdLst/>
            <a:ahLst/>
            <a:cxnLst/>
            <a:rect l="l" t="t" r="r" b="b"/>
            <a:pathLst>
              <a:path w="1576069"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34" y="299389"/>
                </a:lnTo>
                <a:lnTo>
                  <a:pt x="300723"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07" y="89408"/>
                </a:lnTo>
                <a:lnTo>
                  <a:pt x="132499" y="87985"/>
                </a:lnTo>
                <a:lnTo>
                  <a:pt x="146659" y="86982"/>
                </a:lnTo>
                <a:lnTo>
                  <a:pt x="163588" y="86601"/>
                </a:lnTo>
                <a:lnTo>
                  <a:pt x="209257" y="90881"/>
                </a:lnTo>
                <a:lnTo>
                  <a:pt x="248094" y="103809"/>
                </a:lnTo>
                <a:lnTo>
                  <a:pt x="279438"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59" y="484936"/>
                </a:lnTo>
                <a:lnTo>
                  <a:pt x="324205" y="466864"/>
                </a:lnTo>
                <a:lnTo>
                  <a:pt x="359016" y="443407"/>
                </a:lnTo>
                <a:lnTo>
                  <a:pt x="382054" y="419722"/>
                </a:lnTo>
                <a:lnTo>
                  <a:pt x="385749" y="415925"/>
                </a:lnTo>
                <a:lnTo>
                  <a:pt x="408393" y="382181"/>
                </a:lnTo>
                <a:lnTo>
                  <a:pt x="425894" y="341972"/>
                </a:lnTo>
                <a:lnTo>
                  <a:pt x="437172" y="295097"/>
                </a:lnTo>
                <a:lnTo>
                  <a:pt x="441172" y="241312"/>
                </a:lnTo>
                <a:close/>
              </a:path>
              <a:path w="1576069" h="511175">
                <a:moveTo>
                  <a:pt x="827582" y="502602"/>
                </a:moveTo>
                <a:lnTo>
                  <a:pt x="826490" y="478307"/>
                </a:lnTo>
                <a:lnTo>
                  <a:pt x="825538" y="450888"/>
                </a:lnTo>
                <a:lnTo>
                  <a:pt x="824865" y="420268"/>
                </a:lnTo>
                <a:lnTo>
                  <a:pt x="824611" y="386397"/>
                </a:lnTo>
                <a:lnTo>
                  <a:pt x="824611" y="140639"/>
                </a:lnTo>
                <a:lnTo>
                  <a:pt x="712089" y="140639"/>
                </a:lnTo>
                <a:lnTo>
                  <a:pt x="712089" y="365671"/>
                </a:lnTo>
                <a:lnTo>
                  <a:pt x="710628"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69" h="511175">
                <a:moveTo>
                  <a:pt x="1244155" y="318274"/>
                </a:moveTo>
                <a:lnTo>
                  <a:pt x="1238161" y="266484"/>
                </a:lnTo>
                <a:lnTo>
                  <a:pt x="1220876" y="221424"/>
                </a:lnTo>
                <a:lnTo>
                  <a:pt x="1193355" y="184315"/>
                </a:lnTo>
                <a:lnTo>
                  <a:pt x="1156639"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39" y="399072"/>
                </a:lnTo>
                <a:lnTo>
                  <a:pt x="986155" y="364807"/>
                </a:lnTo>
                <a:lnTo>
                  <a:pt x="981367" y="322008"/>
                </a:lnTo>
                <a:lnTo>
                  <a:pt x="985443" y="282206"/>
                </a:lnTo>
                <a:lnTo>
                  <a:pt x="998397" y="247332"/>
                </a:lnTo>
                <a:lnTo>
                  <a:pt x="1021346" y="222580"/>
                </a:lnTo>
                <a:lnTo>
                  <a:pt x="1055395" y="213169"/>
                </a:lnTo>
                <a:lnTo>
                  <a:pt x="1088174" y="222580"/>
                </a:lnTo>
                <a:lnTo>
                  <a:pt x="1110437"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395" y="199644"/>
                </a:lnTo>
                <a:lnTo>
                  <a:pt x="883894" y="235051"/>
                </a:lnTo>
                <a:lnTo>
                  <a:pt x="870508" y="276745"/>
                </a:lnTo>
                <a:lnTo>
                  <a:pt x="865911" y="324192"/>
                </a:lnTo>
                <a:lnTo>
                  <a:pt x="872426" y="378625"/>
                </a:lnTo>
                <a:lnTo>
                  <a:pt x="890930" y="424548"/>
                </a:lnTo>
                <a:lnTo>
                  <a:pt x="919835" y="461340"/>
                </a:lnTo>
                <a:lnTo>
                  <a:pt x="957567" y="488378"/>
                </a:lnTo>
                <a:lnTo>
                  <a:pt x="1002538" y="505066"/>
                </a:lnTo>
                <a:lnTo>
                  <a:pt x="1053160" y="510755"/>
                </a:lnTo>
                <a:lnTo>
                  <a:pt x="1053896" y="510755"/>
                </a:lnTo>
                <a:lnTo>
                  <a:pt x="1094740" y="507009"/>
                </a:lnTo>
                <a:lnTo>
                  <a:pt x="1133703" y="495655"/>
                </a:lnTo>
                <a:lnTo>
                  <a:pt x="1169187" y="476491"/>
                </a:lnTo>
                <a:lnTo>
                  <a:pt x="1199578" y="449364"/>
                </a:lnTo>
                <a:lnTo>
                  <a:pt x="1223276" y="414070"/>
                </a:lnTo>
                <a:lnTo>
                  <a:pt x="1238669" y="370433"/>
                </a:lnTo>
                <a:lnTo>
                  <a:pt x="1244155" y="318274"/>
                </a:lnTo>
                <a:close/>
              </a:path>
              <a:path w="1576069" h="511175">
                <a:moveTo>
                  <a:pt x="1575854" y="146558"/>
                </a:moveTo>
                <a:lnTo>
                  <a:pt x="1556600" y="140614"/>
                </a:lnTo>
                <a:lnTo>
                  <a:pt x="1535125" y="136194"/>
                </a:lnTo>
                <a:lnTo>
                  <a:pt x="1512544" y="133451"/>
                </a:lnTo>
                <a:lnTo>
                  <a:pt x="1489964" y="132499"/>
                </a:lnTo>
                <a:lnTo>
                  <a:pt x="1436065"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82"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a:p>
        </p:txBody>
      </p:sp>
      <p:sp>
        <p:nvSpPr>
          <p:cNvPr id="8" name="object 4">
            <a:extLst>
              <a:ext uri="{FF2B5EF4-FFF2-40B4-BE49-F238E27FC236}">
                <a16:creationId xmlns:a16="http://schemas.microsoft.com/office/drawing/2014/main" id="{9DEB8F4A-6C01-284B-B123-A27D152597CD}"/>
              </a:ext>
            </a:extLst>
          </p:cNvPr>
          <p:cNvSpPr/>
          <p:nvPr userDrawn="1"/>
        </p:nvSpPr>
        <p:spPr>
          <a:xfrm>
            <a:off x="18623540" y="10245307"/>
            <a:ext cx="378460" cy="469900"/>
          </a:xfrm>
          <a:custGeom>
            <a:avLst/>
            <a:gdLst/>
            <a:ahLst/>
            <a:cxnLst/>
            <a:rect l="l" t="t" r="r" b="b"/>
            <a:pathLst>
              <a:path w="378459"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a:p>
        </p:txBody>
      </p:sp>
      <p:grpSp>
        <p:nvGrpSpPr>
          <p:cNvPr id="9" name="object 5">
            <a:extLst>
              <a:ext uri="{FF2B5EF4-FFF2-40B4-BE49-F238E27FC236}">
                <a16:creationId xmlns:a16="http://schemas.microsoft.com/office/drawing/2014/main" id="{50440F77-9AF6-2142-A93F-4B5F6DDBD871}"/>
              </a:ext>
            </a:extLst>
          </p:cNvPr>
          <p:cNvGrpSpPr/>
          <p:nvPr userDrawn="1"/>
        </p:nvGrpSpPr>
        <p:grpSpPr>
          <a:xfrm>
            <a:off x="19053919" y="10117702"/>
            <a:ext cx="427355" cy="597535"/>
            <a:chOff x="19053919" y="10117702"/>
            <a:chExt cx="427355" cy="597535"/>
          </a:xfrm>
        </p:grpSpPr>
        <p:sp>
          <p:nvSpPr>
            <p:cNvPr id="10" name="object 6">
              <a:extLst>
                <a:ext uri="{FF2B5EF4-FFF2-40B4-BE49-F238E27FC236}">
                  <a16:creationId xmlns:a16="http://schemas.microsoft.com/office/drawing/2014/main" id="{B5FF8718-DC05-C046-A01E-6155D9ABE0D5}"/>
                </a:ext>
              </a:extLst>
            </p:cNvPr>
            <p:cNvSpPr/>
            <p:nvPr/>
          </p:nvSpPr>
          <p:spPr>
            <a:xfrm>
              <a:off x="19053919"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a:p>
          </p:txBody>
        </p:sp>
        <p:pic>
          <p:nvPicPr>
            <p:cNvPr id="11" name="object 7">
              <a:extLst>
                <a:ext uri="{FF2B5EF4-FFF2-40B4-BE49-F238E27FC236}">
                  <a16:creationId xmlns:a16="http://schemas.microsoft.com/office/drawing/2014/main" id="{680319A8-C88C-E845-B967-74CD5DD4CA96}"/>
                </a:ext>
              </a:extLst>
            </p:cNvPr>
            <p:cNvPicPr/>
            <p:nvPr/>
          </p:nvPicPr>
          <p:blipFill>
            <a:blip r:embed="rId2" cstate="email">
              <a:extLst>
                <a:ext uri="{28A0092B-C50C-407E-A947-70E740481C1C}">
                  <a14:useLocalDpi xmlns:a14="http://schemas.microsoft.com/office/drawing/2010/main"/>
                </a:ext>
              </a:extLst>
            </a:blip>
            <a:stretch>
              <a:fillRect/>
            </a:stretch>
          </p:blipFill>
          <p:spPr>
            <a:xfrm>
              <a:off x="19368634" y="10117702"/>
              <a:ext cx="112300" cy="112268"/>
            </a:xfrm>
            <a:prstGeom prst="rect">
              <a:avLst/>
            </a:prstGeom>
          </p:spPr>
        </p:pic>
      </p:grpSp>
    </p:spTree>
    <p:extLst>
      <p:ext uri="{BB962C8B-B14F-4D97-AF65-F5344CB8AC3E}">
        <p14:creationId xmlns:p14="http://schemas.microsoft.com/office/powerpoint/2010/main" val="2391385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48CA032-B7CF-AC47-80C3-3DC0FECADE87}"/>
              </a:ext>
            </a:extLst>
          </p:cNvPr>
          <p:cNvSpPr/>
          <p:nvPr userDrawn="1"/>
        </p:nvSpPr>
        <p:spPr>
          <a:xfrm>
            <a:off x="727227" y="10202309"/>
            <a:ext cx="1576070" cy="511175"/>
          </a:xfrm>
          <a:custGeom>
            <a:avLst/>
            <a:gdLst/>
            <a:ahLst/>
            <a:cxnLst/>
            <a:rect l="l" t="t" r="r" b="b"/>
            <a:pathLst>
              <a:path w="1576070"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a:p>
        </p:txBody>
      </p:sp>
      <p:sp>
        <p:nvSpPr>
          <p:cNvPr id="12" name="object 3">
            <a:extLst>
              <a:ext uri="{FF2B5EF4-FFF2-40B4-BE49-F238E27FC236}">
                <a16:creationId xmlns:a16="http://schemas.microsoft.com/office/drawing/2014/main" id="{AB72D184-1BCC-8E4D-AB97-E7C9B55D20C7}"/>
              </a:ext>
            </a:extLst>
          </p:cNvPr>
          <p:cNvSpPr/>
          <p:nvPr userDrawn="1"/>
        </p:nvSpPr>
        <p:spPr>
          <a:xfrm>
            <a:off x="2412348" y="10245307"/>
            <a:ext cx="378460" cy="469900"/>
          </a:xfrm>
          <a:custGeom>
            <a:avLst/>
            <a:gdLst/>
            <a:ahLst/>
            <a:cxnLst/>
            <a:rect l="l" t="t" r="r" b="b"/>
            <a:pathLst>
              <a:path w="378460"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a:p>
        </p:txBody>
      </p:sp>
      <p:grpSp>
        <p:nvGrpSpPr>
          <p:cNvPr id="13" name="object 4">
            <a:extLst>
              <a:ext uri="{FF2B5EF4-FFF2-40B4-BE49-F238E27FC236}">
                <a16:creationId xmlns:a16="http://schemas.microsoft.com/office/drawing/2014/main" id="{A2800012-DA06-CF45-A47A-D4B30EA37B75}"/>
              </a:ext>
            </a:extLst>
          </p:cNvPr>
          <p:cNvGrpSpPr/>
          <p:nvPr userDrawn="1"/>
        </p:nvGrpSpPr>
        <p:grpSpPr>
          <a:xfrm>
            <a:off x="2842727" y="10117702"/>
            <a:ext cx="427355" cy="597535"/>
            <a:chOff x="2842727" y="10117702"/>
            <a:chExt cx="427355" cy="597535"/>
          </a:xfrm>
        </p:grpSpPr>
        <p:sp>
          <p:nvSpPr>
            <p:cNvPr id="14" name="object 5">
              <a:extLst>
                <a:ext uri="{FF2B5EF4-FFF2-40B4-BE49-F238E27FC236}">
                  <a16:creationId xmlns:a16="http://schemas.microsoft.com/office/drawing/2014/main" id="{039AC548-D805-B546-AF98-3B421C054969}"/>
                </a:ext>
              </a:extLst>
            </p:cNvPr>
            <p:cNvSpPr/>
            <p:nvPr/>
          </p:nvSpPr>
          <p:spPr>
            <a:xfrm>
              <a:off x="2842727"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a:p>
          </p:txBody>
        </p:sp>
        <p:pic>
          <p:nvPicPr>
            <p:cNvPr id="15" name="object 6">
              <a:extLst>
                <a:ext uri="{FF2B5EF4-FFF2-40B4-BE49-F238E27FC236}">
                  <a16:creationId xmlns:a16="http://schemas.microsoft.com/office/drawing/2014/main" id="{DAA5A1C9-3FFD-F741-93B2-F1CDA55129CC}"/>
                </a:ext>
              </a:extLst>
            </p:cNvPr>
            <p:cNvPicPr/>
            <p:nvPr/>
          </p:nvPicPr>
          <p:blipFill>
            <a:blip r:embed="rId2" cstate="email">
              <a:extLst>
                <a:ext uri="{28A0092B-C50C-407E-A947-70E740481C1C}">
                  <a14:useLocalDpi xmlns:a14="http://schemas.microsoft.com/office/drawing/2010/main"/>
                </a:ext>
              </a:extLst>
            </a:blip>
            <a:stretch>
              <a:fillRect/>
            </a:stretch>
          </p:blipFill>
          <p:spPr>
            <a:xfrm>
              <a:off x="3157442" y="10117702"/>
              <a:ext cx="112300" cy="112268"/>
            </a:xfrm>
            <a:prstGeom prst="rect">
              <a:avLst/>
            </a:prstGeom>
          </p:spPr>
        </p:pic>
      </p:grpSp>
      <p:sp>
        <p:nvSpPr>
          <p:cNvPr id="16" name="object 7">
            <a:extLst>
              <a:ext uri="{FF2B5EF4-FFF2-40B4-BE49-F238E27FC236}">
                <a16:creationId xmlns:a16="http://schemas.microsoft.com/office/drawing/2014/main" id="{2AF2BE2F-4D9A-CF4D-AF78-BAD6CC1B2837}"/>
              </a:ext>
            </a:extLst>
          </p:cNvPr>
          <p:cNvSpPr/>
          <p:nvPr userDrawn="1"/>
        </p:nvSpPr>
        <p:spPr>
          <a:xfrm>
            <a:off x="17840597" y="656116"/>
            <a:ext cx="2243455" cy="1060450"/>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a:p>
        </p:txBody>
      </p:sp>
      <p:sp>
        <p:nvSpPr>
          <p:cNvPr id="18" name="Marcador de texto 17">
            <a:extLst>
              <a:ext uri="{FF2B5EF4-FFF2-40B4-BE49-F238E27FC236}">
                <a16:creationId xmlns:a16="http://schemas.microsoft.com/office/drawing/2014/main" id="{E6AC5AA0-C4FD-A742-898F-2F81DD6B4DF8}"/>
              </a:ext>
            </a:extLst>
          </p:cNvPr>
          <p:cNvSpPr>
            <a:spLocks noGrp="1"/>
          </p:cNvSpPr>
          <p:nvPr>
            <p:ph type="body" sz="quarter" idx="10"/>
          </p:nvPr>
        </p:nvSpPr>
        <p:spPr>
          <a:xfrm>
            <a:off x="727227" y="755454"/>
            <a:ext cx="16792423" cy="738664"/>
          </a:xfrm>
        </p:spPr>
        <p:txBody>
          <a:bodyPr/>
          <a:lstStyle>
            <a:lvl1pPr algn="r">
              <a:defRPr sz="4800" b="1">
                <a:latin typeface="Arial" panose="020B0604020202020204" pitchFamily="34" charset="0"/>
                <a:cs typeface="Arial" panose="020B0604020202020204" pitchFamily="34" charset="0"/>
              </a:defRPr>
            </a:lvl1pPr>
          </a:lstStyle>
          <a:p>
            <a:r>
              <a:rPr lang="es-ES" dirty="0"/>
              <a:t>Editar los estilos de texto del patrón</a:t>
            </a:r>
            <a:endParaRPr lang="es-CL"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2314421" y="714594"/>
            <a:ext cx="5259705" cy="915669"/>
          </a:xfrm>
          <a:prstGeom prst="rect">
            <a:avLst/>
          </a:prstGeom>
        </p:spPr>
        <p:txBody>
          <a:bodyPr wrap="square" lIns="0" tIns="0" rIns="0" bIns="0">
            <a:spAutoFit/>
          </a:bodyPr>
          <a:lstStyle>
            <a:lvl1pPr>
              <a:defRPr sz="5800" b="1" i="0">
                <a:solidFill>
                  <a:schemeClr val="tx1"/>
                </a:solidFill>
                <a:latin typeface="Arial"/>
                <a:cs typeface="Arial"/>
              </a:defRPr>
            </a:lvl1pPr>
          </a:lstStyle>
          <a:p>
            <a:endParaRPr/>
          </a:p>
        </p:txBody>
      </p:sp>
      <p:sp>
        <p:nvSpPr>
          <p:cNvPr id="3" name="Holder 3"/>
          <p:cNvSpPr>
            <a:spLocks noGrp="1"/>
          </p:cNvSpPr>
          <p:nvPr>
            <p:ph type="body" idx="1"/>
          </p:nvPr>
        </p:nvSpPr>
        <p:spPr>
          <a:xfrm>
            <a:off x="1005205" y="2601150"/>
            <a:ext cx="18093690"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1/26/2024</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‹Nº›</a:t>
            </a:fld>
            <a:endParaRPr/>
          </a:p>
        </p:txBody>
      </p:sp>
    </p:spTree>
  </p:cSld>
  <p:clrMap bg1="lt1" tx1="dk1" bg2="lt2" tx2="dk2" accent1="accent1" accent2="accent2" accent3="accent3" accent4="accent4" accent5="accent5" accent6="accent6" hlink="hlink" folHlink="folHlink"/>
  <p:sldLayoutIdLst>
    <p:sldLayoutId id="2147483661" r:id="rId1"/>
    <p:sldLayoutId id="2147483672" r:id="rId2"/>
    <p:sldLayoutId id="2147483662" r:id="rId3"/>
    <p:sldLayoutId id="2147483669" r:id="rId4"/>
    <p:sldLayoutId id="2147483664" r:id="rId5"/>
    <p:sldLayoutId id="2147483670" r:id="rId6"/>
    <p:sldLayoutId id="2147483677" r:id="rId7"/>
    <p:sldLayoutId id="2147483666" r:id="rId8"/>
    <p:sldLayoutId id="2147483665" r:id="rId9"/>
    <p:sldLayoutId id="2147483663" r:id="rId10"/>
    <p:sldLayoutId id="2147483673" r:id="rId11"/>
    <p:sldLayoutId id="2147483671" r:id="rId12"/>
    <p:sldLayoutId id="2147483678" r:id="rId13"/>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jp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16.sv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8.xml"/><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55.pn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58.png"/><Relationship Id="rId4" Type="http://schemas.openxmlformats.org/officeDocument/2006/relationships/diagramLayout" Target="../diagrams/layout1.xml"/><Relationship Id="rId9" Type="http://schemas.openxmlformats.org/officeDocument/2006/relationships/image" Target="../media/image57.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9.png"/><Relationship Id="rId7"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57.svg"/><Relationship Id="rId5" Type="http://schemas.openxmlformats.org/officeDocument/2006/relationships/image" Target="../media/image56.png"/><Relationship Id="rId10" Type="http://schemas.openxmlformats.org/officeDocument/2006/relationships/image" Target="../media/image22.svg"/><Relationship Id="rId4" Type="http://schemas.openxmlformats.org/officeDocument/2006/relationships/image" Target="../media/image60.svg"/><Relationship Id="rId9"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30.svg"/></Relationships>
</file>

<file path=ppt/slides/_rels/slide22.xml.rels><?xml version="1.0" encoding="UTF-8" standalone="yes"?>
<Relationships xmlns="http://schemas.openxmlformats.org/package/2006/relationships"><Relationship Id="rId8" Type="http://schemas.openxmlformats.org/officeDocument/2006/relationships/image" Target="../media/image68.svg"/><Relationship Id="rId13" Type="http://schemas.microsoft.com/office/2007/relationships/diagramDrawing" Target="../diagrams/drawing2.xml"/><Relationship Id="rId3" Type="http://schemas.openxmlformats.org/officeDocument/2006/relationships/image" Target="../media/image19.png"/><Relationship Id="rId7" Type="http://schemas.openxmlformats.org/officeDocument/2006/relationships/image" Target="../media/image67.png"/><Relationship Id="rId12" Type="http://schemas.openxmlformats.org/officeDocument/2006/relationships/diagramColors" Target="../diagrams/colors2.xml"/><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66.svg"/><Relationship Id="rId11" Type="http://schemas.openxmlformats.org/officeDocument/2006/relationships/diagramQuickStyle" Target="../diagrams/quickStyle2.xml"/><Relationship Id="rId5" Type="http://schemas.openxmlformats.org/officeDocument/2006/relationships/image" Target="../media/image65.png"/><Relationship Id="rId10" Type="http://schemas.openxmlformats.org/officeDocument/2006/relationships/diagramLayout" Target="../diagrams/layout2.xml"/><Relationship Id="rId4" Type="http://schemas.openxmlformats.org/officeDocument/2006/relationships/image" Target="../media/image64.svg"/><Relationship Id="rId9" Type="http://schemas.openxmlformats.org/officeDocument/2006/relationships/diagramData" Target="../diagrams/data2.xml"/><Relationship Id="rId14" Type="http://schemas.openxmlformats.org/officeDocument/2006/relationships/image" Target="../media/image69.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svg"/><Relationship Id="rId12" Type="http://schemas.openxmlformats.org/officeDocument/2006/relationships/image" Target="../media/image80.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sv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81.png"/><Relationship Id="rId4" Type="http://schemas.openxmlformats.org/officeDocument/2006/relationships/image" Target="../media/image24.sv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18" Type="http://schemas.openxmlformats.org/officeDocument/2006/relationships/image" Target="../media/image30.svg"/><Relationship Id="rId26" Type="http://schemas.openxmlformats.org/officeDocument/2006/relationships/image" Target="../media/image38.svg"/><Relationship Id="rId3" Type="http://schemas.openxmlformats.org/officeDocument/2006/relationships/image" Target="../media/image15.png"/><Relationship Id="rId21" Type="http://schemas.openxmlformats.org/officeDocument/2006/relationships/image" Target="../media/image33.png"/><Relationship Id="rId7" Type="http://schemas.openxmlformats.org/officeDocument/2006/relationships/image" Target="../media/image19.png"/><Relationship Id="rId12" Type="http://schemas.openxmlformats.org/officeDocument/2006/relationships/image" Target="../media/image24.svg"/><Relationship Id="rId17" Type="http://schemas.openxmlformats.org/officeDocument/2006/relationships/image" Target="../media/image29.png"/><Relationship Id="rId25" Type="http://schemas.openxmlformats.org/officeDocument/2006/relationships/image" Target="../media/image37.png"/><Relationship Id="rId2" Type="http://schemas.openxmlformats.org/officeDocument/2006/relationships/notesSlide" Target="../notesSlides/notesSlide2.xml"/><Relationship Id="rId16" Type="http://schemas.openxmlformats.org/officeDocument/2006/relationships/image" Target="../media/image28.svg"/><Relationship Id="rId20" Type="http://schemas.openxmlformats.org/officeDocument/2006/relationships/image" Target="../media/image32.svg"/><Relationship Id="rId1" Type="http://schemas.openxmlformats.org/officeDocument/2006/relationships/slideLayout" Target="../slideLayouts/slideLayout8.xml"/><Relationship Id="rId6" Type="http://schemas.openxmlformats.org/officeDocument/2006/relationships/image" Target="../media/image18.svg"/><Relationship Id="rId11" Type="http://schemas.openxmlformats.org/officeDocument/2006/relationships/image" Target="../media/image23.png"/><Relationship Id="rId24" Type="http://schemas.openxmlformats.org/officeDocument/2006/relationships/image" Target="../media/image36.svg"/><Relationship Id="rId5" Type="http://schemas.openxmlformats.org/officeDocument/2006/relationships/image" Target="../media/image17.png"/><Relationship Id="rId15" Type="http://schemas.openxmlformats.org/officeDocument/2006/relationships/image" Target="../media/image27.png"/><Relationship Id="rId23" Type="http://schemas.openxmlformats.org/officeDocument/2006/relationships/image" Target="../media/image35.png"/><Relationship Id="rId28" Type="http://schemas.openxmlformats.org/officeDocument/2006/relationships/image" Target="../media/image40.svg"/><Relationship Id="rId10" Type="http://schemas.openxmlformats.org/officeDocument/2006/relationships/image" Target="../media/image22.svg"/><Relationship Id="rId19" Type="http://schemas.openxmlformats.org/officeDocument/2006/relationships/image" Target="../media/image31.pn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 Id="rId22" Type="http://schemas.openxmlformats.org/officeDocument/2006/relationships/image" Target="../media/image34.svg"/><Relationship Id="rId27" Type="http://schemas.openxmlformats.org/officeDocument/2006/relationships/image" Target="../media/image3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70841C-0ACF-DE6F-43AC-3E3396A2923B}"/>
              </a:ext>
            </a:extLst>
          </p:cNvPr>
          <p:cNvSpPr>
            <a:spLocks noGrp="1"/>
          </p:cNvSpPr>
          <p:nvPr>
            <p:ph type="ctrTitle"/>
          </p:nvPr>
        </p:nvSpPr>
        <p:spPr>
          <a:xfrm>
            <a:off x="2889250" y="8169275"/>
            <a:ext cx="8749511" cy="1169551"/>
          </a:xfrm>
        </p:spPr>
        <p:txBody>
          <a:bodyPr/>
          <a:lstStyle/>
          <a:p>
            <a:r>
              <a:rPr lang="es-CL" sz="3800" spc="-10" dirty="0"/>
              <a:t>Introducción a Cloud Computing:</a:t>
            </a:r>
            <a:br>
              <a:rPr lang="es-CL" sz="3800" dirty="0"/>
            </a:br>
            <a:r>
              <a:rPr lang="es-CL" sz="3800" dirty="0"/>
              <a:t>DSY1101</a:t>
            </a:r>
          </a:p>
        </p:txBody>
      </p:sp>
      <p:sp>
        <p:nvSpPr>
          <p:cNvPr id="3" name="Título 1">
            <a:extLst>
              <a:ext uri="{FF2B5EF4-FFF2-40B4-BE49-F238E27FC236}">
                <a16:creationId xmlns:a16="http://schemas.microsoft.com/office/drawing/2014/main" id="{3A853093-4B3E-91A0-FAB6-D1356F2B9188}"/>
              </a:ext>
            </a:extLst>
          </p:cNvPr>
          <p:cNvSpPr txBox="1">
            <a:spLocks/>
          </p:cNvSpPr>
          <p:nvPr/>
        </p:nvSpPr>
        <p:spPr>
          <a:xfrm>
            <a:off x="2889250" y="9514324"/>
            <a:ext cx="8749511" cy="584775"/>
          </a:xfrm>
          <a:prstGeom prst="rect">
            <a:avLst/>
          </a:prstGeom>
        </p:spPr>
        <p:txBody>
          <a:bodyPr wrap="square" lIns="0" tIns="0" rIns="0" bIns="0">
            <a:spAutoFit/>
          </a:bodyPr>
          <a:lstStyle>
            <a:lvl1pPr>
              <a:defRPr sz="3800" b="1" i="0">
                <a:solidFill>
                  <a:schemeClr val="bg1"/>
                </a:solidFill>
                <a:latin typeface="Arial"/>
                <a:ea typeface="+mj-ea"/>
                <a:cs typeface="Arial"/>
              </a:defRPr>
            </a:lvl1pPr>
          </a:lstStyle>
          <a:p>
            <a:r>
              <a:rPr lang="es-CL" spc="-10" dirty="0"/>
              <a:t>Profesor:</a:t>
            </a:r>
            <a:endParaRPr lang="es-CL" dirty="0"/>
          </a:p>
        </p:txBody>
      </p:sp>
    </p:spTree>
    <p:extLst>
      <p:ext uri="{BB962C8B-B14F-4D97-AF65-F5344CB8AC3E}">
        <p14:creationId xmlns:p14="http://schemas.microsoft.com/office/powerpoint/2010/main" val="3647784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149627-FB41-21B1-B228-B7D66565C9B3}"/>
              </a:ext>
            </a:extLst>
          </p:cNvPr>
          <p:cNvSpPr>
            <a:spLocks noGrp="1"/>
          </p:cNvSpPr>
          <p:nvPr>
            <p:ph type="title"/>
          </p:nvPr>
        </p:nvSpPr>
        <p:spPr/>
        <p:txBody>
          <a:bodyPr/>
          <a:lstStyle/>
          <a:p>
            <a:r>
              <a:rPr lang="es-CL" dirty="0"/>
              <a:t>Servicio de Máquinas Virtuales</a:t>
            </a:r>
          </a:p>
        </p:txBody>
      </p:sp>
      <p:pic>
        <p:nvPicPr>
          <p:cNvPr id="3" name="Picture 11">
            <a:extLst>
              <a:ext uri="{FF2B5EF4-FFF2-40B4-BE49-F238E27FC236}">
                <a16:creationId xmlns:a16="http://schemas.microsoft.com/office/drawing/2014/main" id="{C46D1A7F-7D01-13FF-04F0-98C6ABF5394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79450" y="3724851"/>
            <a:ext cx="6000284" cy="3367196"/>
          </a:xfrm>
          <a:prstGeom prst="rect">
            <a:avLst/>
          </a:prstGeom>
        </p:spPr>
      </p:pic>
      <p:pic>
        <p:nvPicPr>
          <p:cNvPr id="4" name="Picture 16">
            <a:extLst>
              <a:ext uri="{FF2B5EF4-FFF2-40B4-BE49-F238E27FC236}">
                <a16:creationId xmlns:a16="http://schemas.microsoft.com/office/drawing/2014/main" id="{4C8CC3AD-4B96-8789-019C-C753D8A599B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136650" y="7407275"/>
            <a:ext cx="5292396" cy="3532956"/>
          </a:xfrm>
          <a:prstGeom prst="rect">
            <a:avLst/>
          </a:prstGeom>
        </p:spPr>
      </p:pic>
      <p:grpSp>
        <p:nvGrpSpPr>
          <p:cNvPr id="5" name="Group 7" descr="graphic shows 16 icons representing EC2 instances inside a box labeled AWS.">
            <a:extLst>
              <a:ext uri="{FF2B5EF4-FFF2-40B4-BE49-F238E27FC236}">
                <a16:creationId xmlns:a16="http://schemas.microsoft.com/office/drawing/2014/main" id="{996B0CE0-006E-7968-A1E2-5C0155B8E974}"/>
              </a:ext>
            </a:extLst>
          </p:cNvPr>
          <p:cNvGrpSpPr/>
          <p:nvPr/>
        </p:nvGrpSpPr>
        <p:grpSpPr>
          <a:xfrm>
            <a:off x="10204450" y="3724851"/>
            <a:ext cx="3416268" cy="2920424"/>
            <a:chOff x="8953105" y="1743255"/>
            <a:chExt cx="2578068" cy="2462172"/>
          </a:xfrm>
        </p:grpSpPr>
        <p:grpSp>
          <p:nvGrpSpPr>
            <p:cNvPr id="6" name="Group 6">
              <a:extLst>
                <a:ext uri="{FF2B5EF4-FFF2-40B4-BE49-F238E27FC236}">
                  <a16:creationId xmlns:a16="http://schemas.microsoft.com/office/drawing/2014/main" id="{52B7D06A-6421-8745-ADED-8E4BF083DC55}"/>
                </a:ext>
              </a:extLst>
            </p:cNvPr>
            <p:cNvGrpSpPr/>
            <p:nvPr/>
          </p:nvGrpSpPr>
          <p:grpSpPr>
            <a:xfrm>
              <a:off x="9162380" y="2611905"/>
              <a:ext cx="2155590" cy="434103"/>
              <a:chOff x="9162380" y="2702712"/>
              <a:chExt cx="2155590" cy="434103"/>
            </a:xfrm>
          </p:grpSpPr>
          <p:pic>
            <p:nvPicPr>
              <p:cNvPr id="24" name="Graphic 62">
                <a:extLst>
                  <a:ext uri="{FF2B5EF4-FFF2-40B4-BE49-F238E27FC236}">
                    <a16:creationId xmlns:a16="http://schemas.microsoft.com/office/drawing/2014/main" id="{A057CBF7-67F5-0128-F4BD-FEA38FDEB1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62380" y="2717301"/>
                <a:ext cx="419514" cy="419514"/>
              </a:xfrm>
              <a:prstGeom prst="rect">
                <a:avLst/>
              </a:prstGeom>
            </p:spPr>
          </p:pic>
          <p:pic>
            <p:nvPicPr>
              <p:cNvPr id="25" name="Graphic 62">
                <a:extLst>
                  <a:ext uri="{FF2B5EF4-FFF2-40B4-BE49-F238E27FC236}">
                    <a16:creationId xmlns:a16="http://schemas.microsoft.com/office/drawing/2014/main" id="{4EBA4232-8068-7166-AF1D-120BC07EFD8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41072" y="2702712"/>
                <a:ext cx="419514" cy="419514"/>
              </a:xfrm>
              <a:prstGeom prst="rect">
                <a:avLst/>
              </a:prstGeom>
            </p:spPr>
          </p:pic>
          <p:pic>
            <p:nvPicPr>
              <p:cNvPr id="26" name="Graphic 62">
                <a:extLst>
                  <a:ext uri="{FF2B5EF4-FFF2-40B4-BE49-F238E27FC236}">
                    <a16:creationId xmlns:a16="http://schemas.microsoft.com/office/drawing/2014/main" id="{F6FBDD09-6322-8033-283B-6C198BD354C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19020" y="2717301"/>
                <a:ext cx="419514" cy="419514"/>
              </a:xfrm>
              <a:prstGeom prst="rect">
                <a:avLst/>
              </a:prstGeom>
            </p:spPr>
          </p:pic>
          <p:pic>
            <p:nvPicPr>
              <p:cNvPr id="27" name="Graphic 62">
                <a:extLst>
                  <a:ext uri="{FF2B5EF4-FFF2-40B4-BE49-F238E27FC236}">
                    <a16:creationId xmlns:a16="http://schemas.microsoft.com/office/drawing/2014/main" id="{626AF933-DB8D-EB54-2731-7EE28EB81A5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98456" y="2717301"/>
                <a:ext cx="419514" cy="419514"/>
              </a:xfrm>
              <a:prstGeom prst="rect">
                <a:avLst/>
              </a:prstGeom>
            </p:spPr>
          </p:pic>
        </p:grpSp>
        <p:grpSp>
          <p:nvGrpSpPr>
            <p:cNvPr id="7" name="Group 113">
              <a:extLst>
                <a:ext uri="{FF2B5EF4-FFF2-40B4-BE49-F238E27FC236}">
                  <a16:creationId xmlns:a16="http://schemas.microsoft.com/office/drawing/2014/main" id="{ED7A54DC-16A9-84D5-87C2-A8ABA29E6AC5}"/>
                </a:ext>
              </a:extLst>
            </p:cNvPr>
            <p:cNvGrpSpPr/>
            <p:nvPr/>
          </p:nvGrpSpPr>
          <p:grpSpPr>
            <a:xfrm>
              <a:off x="9162380" y="2113609"/>
              <a:ext cx="2155590" cy="434103"/>
              <a:chOff x="9162380" y="2702712"/>
              <a:chExt cx="2155590" cy="434103"/>
            </a:xfrm>
          </p:grpSpPr>
          <p:pic>
            <p:nvPicPr>
              <p:cNvPr id="20" name="Graphic 62">
                <a:extLst>
                  <a:ext uri="{FF2B5EF4-FFF2-40B4-BE49-F238E27FC236}">
                    <a16:creationId xmlns:a16="http://schemas.microsoft.com/office/drawing/2014/main" id="{FB5273A1-D57A-E230-CD50-C6141E51F07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62380" y="2717301"/>
                <a:ext cx="419514" cy="419514"/>
              </a:xfrm>
              <a:prstGeom prst="rect">
                <a:avLst/>
              </a:prstGeom>
            </p:spPr>
          </p:pic>
          <p:pic>
            <p:nvPicPr>
              <p:cNvPr id="21" name="Graphic 62">
                <a:extLst>
                  <a:ext uri="{FF2B5EF4-FFF2-40B4-BE49-F238E27FC236}">
                    <a16:creationId xmlns:a16="http://schemas.microsoft.com/office/drawing/2014/main" id="{275AB11E-D96A-7A48-7924-072274B895D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41072" y="2702712"/>
                <a:ext cx="419514" cy="419514"/>
              </a:xfrm>
              <a:prstGeom prst="rect">
                <a:avLst/>
              </a:prstGeom>
            </p:spPr>
          </p:pic>
          <p:pic>
            <p:nvPicPr>
              <p:cNvPr id="22" name="Graphic 62">
                <a:extLst>
                  <a:ext uri="{FF2B5EF4-FFF2-40B4-BE49-F238E27FC236}">
                    <a16:creationId xmlns:a16="http://schemas.microsoft.com/office/drawing/2014/main" id="{1DE92B0A-07D5-772C-BD09-9EF41255AD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19020" y="2717301"/>
                <a:ext cx="419514" cy="419514"/>
              </a:xfrm>
              <a:prstGeom prst="rect">
                <a:avLst/>
              </a:prstGeom>
            </p:spPr>
          </p:pic>
          <p:pic>
            <p:nvPicPr>
              <p:cNvPr id="23" name="Graphic 62">
                <a:extLst>
                  <a:ext uri="{FF2B5EF4-FFF2-40B4-BE49-F238E27FC236}">
                    <a16:creationId xmlns:a16="http://schemas.microsoft.com/office/drawing/2014/main" id="{ACCCD53F-20B9-C96C-6FE8-008F7635D3E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98456" y="2717301"/>
                <a:ext cx="419514" cy="419514"/>
              </a:xfrm>
              <a:prstGeom prst="rect">
                <a:avLst/>
              </a:prstGeom>
            </p:spPr>
          </p:pic>
        </p:grpSp>
        <p:grpSp>
          <p:nvGrpSpPr>
            <p:cNvPr id="8" name="Group 118">
              <a:extLst>
                <a:ext uri="{FF2B5EF4-FFF2-40B4-BE49-F238E27FC236}">
                  <a16:creationId xmlns:a16="http://schemas.microsoft.com/office/drawing/2014/main" id="{9483D72D-5DEB-993D-C546-EA85DCBA53AF}"/>
                </a:ext>
              </a:extLst>
            </p:cNvPr>
            <p:cNvGrpSpPr/>
            <p:nvPr/>
          </p:nvGrpSpPr>
          <p:grpSpPr>
            <a:xfrm>
              <a:off x="9168686" y="3117699"/>
              <a:ext cx="2155590" cy="434103"/>
              <a:chOff x="9162380" y="2702712"/>
              <a:chExt cx="2155590" cy="434103"/>
            </a:xfrm>
          </p:grpSpPr>
          <p:pic>
            <p:nvPicPr>
              <p:cNvPr id="16" name="Graphic 62">
                <a:extLst>
                  <a:ext uri="{FF2B5EF4-FFF2-40B4-BE49-F238E27FC236}">
                    <a16:creationId xmlns:a16="http://schemas.microsoft.com/office/drawing/2014/main" id="{CDC6ECF7-8307-EB39-4340-66D63F9DEE9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62380" y="2717301"/>
                <a:ext cx="419514" cy="419514"/>
              </a:xfrm>
              <a:prstGeom prst="rect">
                <a:avLst/>
              </a:prstGeom>
            </p:spPr>
          </p:pic>
          <p:pic>
            <p:nvPicPr>
              <p:cNvPr id="17" name="Graphic 62">
                <a:extLst>
                  <a:ext uri="{FF2B5EF4-FFF2-40B4-BE49-F238E27FC236}">
                    <a16:creationId xmlns:a16="http://schemas.microsoft.com/office/drawing/2014/main" id="{8C91B8C7-4250-6A10-B925-3F9A10DCB1C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41072" y="2702712"/>
                <a:ext cx="419514" cy="419514"/>
              </a:xfrm>
              <a:prstGeom prst="rect">
                <a:avLst/>
              </a:prstGeom>
            </p:spPr>
          </p:pic>
          <p:pic>
            <p:nvPicPr>
              <p:cNvPr id="18" name="Graphic 62">
                <a:extLst>
                  <a:ext uri="{FF2B5EF4-FFF2-40B4-BE49-F238E27FC236}">
                    <a16:creationId xmlns:a16="http://schemas.microsoft.com/office/drawing/2014/main" id="{A6A33580-804C-7935-9420-78BEF0C922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19020" y="2717301"/>
                <a:ext cx="419514" cy="419514"/>
              </a:xfrm>
              <a:prstGeom prst="rect">
                <a:avLst/>
              </a:prstGeom>
            </p:spPr>
          </p:pic>
          <p:pic>
            <p:nvPicPr>
              <p:cNvPr id="19" name="Graphic 62">
                <a:extLst>
                  <a:ext uri="{FF2B5EF4-FFF2-40B4-BE49-F238E27FC236}">
                    <a16:creationId xmlns:a16="http://schemas.microsoft.com/office/drawing/2014/main" id="{23E1786B-5DC9-E292-0287-284A2D8EF9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98456" y="2717301"/>
                <a:ext cx="419514" cy="419514"/>
              </a:xfrm>
              <a:prstGeom prst="rect">
                <a:avLst/>
              </a:prstGeom>
            </p:spPr>
          </p:pic>
        </p:grpSp>
        <p:grpSp>
          <p:nvGrpSpPr>
            <p:cNvPr id="9" name="Group 123">
              <a:extLst>
                <a:ext uri="{FF2B5EF4-FFF2-40B4-BE49-F238E27FC236}">
                  <a16:creationId xmlns:a16="http://schemas.microsoft.com/office/drawing/2014/main" id="{A7D16D7A-B63E-5558-4B9B-56BB8FDC1D8B}"/>
                </a:ext>
              </a:extLst>
            </p:cNvPr>
            <p:cNvGrpSpPr/>
            <p:nvPr/>
          </p:nvGrpSpPr>
          <p:grpSpPr>
            <a:xfrm>
              <a:off x="9168686" y="3616227"/>
              <a:ext cx="2155590" cy="434103"/>
              <a:chOff x="9162380" y="2702712"/>
              <a:chExt cx="2155590" cy="434103"/>
            </a:xfrm>
          </p:grpSpPr>
          <p:pic>
            <p:nvPicPr>
              <p:cNvPr id="12" name="Graphic 62">
                <a:extLst>
                  <a:ext uri="{FF2B5EF4-FFF2-40B4-BE49-F238E27FC236}">
                    <a16:creationId xmlns:a16="http://schemas.microsoft.com/office/drawing/2014/main" id="{FC5D8A4F-39B6-C3D3-5390-A2B82C2DB64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62380" y="2717301"/>
                <a:ext cx="419514" cy="419514"/>
              </a:xfrm>
              <a:prstGeom prst="rect">
                <a:avLst/>
              </a:prstGeom>
            </p:spPr>
          </p:pic>
          <p:pic>
            <p:nvPicPr>
              <p:cNvPr id="13" name="Graphic 62">
                <a:extLst>
                  <a:ext uri="{FF2B5EF4-FFF2-40B4-BE49-F238E27FC236}">
                    <a16:creationId xmlns:a16="http://schemas.microsoft.com/office/drawing/2014/main" id="{E61885AF-55F7-028A-CD04-752D74CDFD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41072" y="2702712"/>
                <a:ext cx="419514" cy="419514"/>
              </a:xfrm>
              <a:prstGeom prst="rect">
                <a:avLst/>
              </a:prstGeom>
            </p:spPr>
          </p:pic>
          <p:pic>
            <p:nvPicPr>
              <p:cNvPr id="14" name="Graphic 62">
                <a:extLst>
                  <a:ext uri="{FF2B5EF4-FFF2-40B4-BE49-F238E27FC236}">
                    <a16:creationId xmlns:a16="http://schemas.microsoft.com/office/drawing/2014/main" id="{44AD9E2C-262E-7242-0E1D-E7BD6785FAB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19020" y="2717301"/>
                <a:ext cx="419514" cy="419514"/>
              </a:xfrm>
              <a:prstGeom prst="rect">
                <a:avLst/>
              </a:prstGeom>
            </p:spPr>
          </p:pic>
          <p:pic>
            <p:nvPicPr>
              <p:cNvPr id="15" name="Graphic 62">
                <a:extLst>
                  <a:ext uri="{FF2B5EF4-FFF2-40B4-BE49-F238E27FC236}">
                    <a16:creationId xmlns:a16="http://schemas.microsoft.com/office/drawing/2014/main" id="{A5E64C4D-0C29-C927-A0C0-57998E51B6B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98456" y="2717301"/>
                <a:ext cx="419514" cy="419514"/>
              </a:xfrm>
              <a:prstGeom prst="rect">
                <a:avLst/>
              </a:prstGeom>
            </p:spPr>
          </p:pic>
        </p:grpSp>
        <p:sp>
          <p:nvSpPr>
            <p:cNvPr id="10" name="Rectangle 146">
              <a:extLst>
                <a:ext uri="{FF2B5EF4-FFF2-40B4-BE49-F238E27FC236}">
                  <a16:creationId xmlns:a16="http://schemas.microsoft.com/office/drawing/2014/main" id="{D9962A58-14D0-80E3-D1B3-D151D613B2D4}"/>
                </a:ext>
              </a:extLst>
            </p:cNvPr>
            <p:cNvSpPr/>
            <p:nvPr/>
          </p:nvSpPr>
          <p:spPr>
            <a:xfrm>
              <a:off x="8953105" y="1743255"/>
              <a:ext cx="2578068" cy="246217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endParaRPr lang="en-US" sz="1200" dirty="0">
                <a:solidFill>
                  <a:sysClr val="windowText" lastClr="000000"/>
                </a:solidFill>
              </a:endParaRPr>
            </a:p>
          </p:txBody>
        </p:sp>
        <p:pic>
          <p:nvPicPr>
            <p:cNvPr id="11" name="Graphic 11">
              <a:extLst>
                <a:ext uri="{FF2B5EF4-FFF2-40B4-BE49-F238E27FC236}">
                  <a16:creationId xmlns:a16="http://schemas.microsoft.com/office/drawing/2014/main" id="{78B24127-BD45-06AA-7025-8606F5CC10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53105" y="1743255"/>
              <a:ext cx="330200" cy="330200"/>
            </a:xfrm>
            <a:prstGeom prst="rect">
              <a:avLst/>
            </a:prstGeom>
          </p:spPr>
        </p:pic>
      </p:grpSp>
      <p:sp>
        <p:nvSpPr>
          <p:cNvPr id="28" name="Content Placeholder 3">
            <a:extLst>
              <a:ext uri="{FF2B5EF4-FFF2-40B4-BE49-F238E27FC236}">
                <a16:creationId xmlns:a16="http://schemas.microsoft.com/office/drawing/2014/main" id="{05832511-BB6A-F96C-9D81-672B8E49277F}"/>
              </a:ext>
              <a:ext uri="{C183D7F6-B498-43B3-948B-1728B52AA6E4}">
                <adec:decorative xmlns:adec="http://schemas.microsoft.com/office/drawing/2017/decorative" val="1"/>
              </a:ext>
            </a:extLst>
          </p:cNvPr>
          <p:cNvSpPr txBox="1">
            <a:spLocks/>
          </p:cNvSpPr>
          <p:nvPr/>
        </p:nvSpPr>
        <p:spPr>
          <a:xfrm>
            <a:off x="14507040" y="3751611"/>
            <a:ext cx="3012609" cy="4722464"/>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txBody>
          <a:bodyPr wrap="square" lIns="0" tIns="0" rIns="0" bIns="0" rtlCol="0" anchor="ctr">
            <a:no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rtl="0">
              <a:spcBef>
                <a:spcPts val="600"/>
              </a:spcBef>
              <a:buClr>
                <a:schemeClr val="accent2">
                  <a:lumMod val="75000"/>
                </a:schemeClr>
              </a:buClr>
              <a:buFont typeface="Wingdings" panose="05000000000000000000" pitchFamily="2" charset="2"/>
              <a:buChar char="ü"/>
            </a:pPr>
            <a:r>
              <a:rPr lang="es-ES" sz="1600" b="1" dirty="0"/>
              <a:t>Servidor de aplicaciones</a:t>
            </a:r>
          </a:p>
          <a:p>
            <a:pPr marL="342900" indent="-342900" rtl="0">
              <a:spcBef>
                <a:spcPts val="600"/>
              </a:spcBef>
              <a:buClr>
                <a:schemeClr val="accent2">
                  <a:lumMod val="75000"/>
                </a:schemeClr>
              </a:buClr>
              <a:buFont typeface="Wingdings" panose="05000000000000000000" pitchFamily="2" charset="2"/>
              <a:buChar char="ü"/>
            </a:pPr>
            <a:r>
              <a:rPr lang="es-ES" sz="1600" b="1" dirty="0"/>
              <a:t>Servidor web</a:t>
            </a:r>
          </a:p>
          <a:p>
            <a:pPr marL="342900" indent="-342900" rtl="0">
              <a:spcBef>
                <a:spcPts val="600"/>
              </a:spcBef>
              <a:buClr>
                <a:schemeClr val="accent2">
                  <a:lumMod val="75000"/>
                </a:schemeClr>
              </a:buClr>
              <a:buFont typeface="Wingdings" panose="05000000000000000000" pitchFamily="2" charset="2"/>
              <a:buChar char="ü"/>
            </a:pPr>
            <a:r>
              <a:rPr lang="es-ES" sz="1600" b="1" dirty="0"/>
              <a:t>Servidor de bases de datos</a:t>
            </a:r>
          </a:p>
          <a:p>
            <a:pPr marL="342900" indent="-342900" rtl="0">
              <a:spcBef>
                <a:spcPts val="600"/>
              </a:spcBef>
              <a:buClr>
                <a:schemeClr val="accent2">
                  <a:lumMod val="75000"/>
                </a:schemeClr>
              </a:buClr>
              <a:buFont typeface="Wingdings" panose="05000000000000000000" pitchFamily="2" charset="2"/>
              <a:buChar char="ü"/>
            </a:pPr>
            <a:r>
              <a:rPr lang="es-ES" sz="1600" b="1" dirty="0"/>
              <a:t>Servidor para videojuegos</a:t>
            </a:r>
          </a:p>
          <a:p>
            <a:pPr marL="342900" indent="-342900" rtl="0">
              <a:spcBef>
                <a:spcPts val="600"/>
              </a:spcBef>
              <a:buClr>
                <a:schemeClr val="accent2">
                  <a:lumMod val="75000"/>
                </a:schemeClr>
              </a:buClr>
              <a:buFont typeface="Wingdings" panose="05000000000000000000" pitchFamily="2" charset="2"/>
              <a:buChar char="ü"/>
            </a:pPr>
            <a:r>
              <a:rPr lang="es-ES" sz="1600" b="1" dirty="0"/>
              <a:t>Servidor de correo</a:t>
            </a:r>
          </a:p>
          <a:p>
            <a:pPr marL="342900" indent="-342900" rtl="0">
              <a:spcBef>
                <a:spcPts val="600"/>
              </a:spcBef>
              <a:buClr>
                <a:schemeClr val="accent2">
                  <a:lumMod val="75000"/>
                </a:schemeClr>
              </a:buClr>
              <a:buFont typeface="Wingdings" panose="05000000000000000000" pitchFamily="2" charset="2"/>
              <a:buChar char="ü"/>
            </a:pPr>
            <a:r>
              <a:rPr lang="es-ES" sz="1600" b="1" dirty="0"/>
              <a:t>Servidor de contenido multimedia</a:t>
            </a:r>
          </a:p>
          <a:p>
            <a:pPr marL="342900" indent="-342900" rtl="0">
              <a:spcBef>
                <a:spcPts val="600"/>
              </a:spcBef>
              <a:buClr>
                <a:schemeClr val="accent2">
                  <a:lumMod val="75000"/>
                </a:schemeClr>
              </a:buClr>
              <a:buFont typeface="Wingdings" panose="05000000000000000000" pitchFamily="2" charset="2"/>
              <a:buChar char="ü"/>
            </a:pPr>
            <a:r>
              <a:rPr lang="es-ES" sz="1600" b="1" dirty="0"/>
              <a:t>Servidor de catálogos</a:t>
            </a:r>
          </a:p>
          <a:p>
            <a:pPr marL="342900" indent="-342900" rtl="0">
              <a:spcBef>
                <a:spcPts val="600"/>
              </a:spcBef>
              <a:buClr>
                <a:schemeClr val="accent2">
                  <a:lumMod val="75000"/>
                </a:schemeClr>
              </a:buClr>
              <a:buFont typeface="Wingdings" panose="05000000000000000000" pitchFamily="2" charset="2"/>
              <a:buChar char="ü"/>
            </a:pPr>
            <a:r>
              <a:rPr lang="es-ES" sz="1600" b="1" dirty="0"/>
              <a:t>Servidor de archivos</a:t>
            </a:r>
          </a:p>
          <a:p>
            <a:pPr marL="342900" indent="-342900" rtl="0">
              <a:spcBef>
                <a:spcPts val="600"/>
              </a:spcBef>
              <a:buClr>
                <a:schemeClr val="accent2">
                  <a:lumMod val="75000"/>
                </a:schemeClr>
              </a:buClr>
              <a:buFont typeface="Wingdings" panose="05000000000000000000" pitchFamily="2" charset="2"/>
              <a:buChar char="ü"/>
            </a:pPr>
            <a:r>
              <a:rPr lang="es-ES" sz="1600" b="1" dirty="0"/>
              <a:t>Servidor de cómputos</a:t>
            </a:r>
          </a:p>
          <a:p>
            <a:pPr marL="342900" indent="-342900" rtl="0">
              <a:spcBef>
                <a:spcPts val="600"/>
              </a:spcBef>
              <a:buClr>
                <a:schemeClr val="accent2">
                  <a:lumMod val="75000"/>
                </a:schemeClr>
              </a:buClr>
              <a:buFont typeface="Wingdings" panose="05000000000000000000" pitchFamily="2" charset="2"/>
              <a:buChar char="ü"/>
            </a:pPr>
            <a:r>
              <a:rPr lang="es-ES" sz="1600" b="1" dirty="0"/>
              <a:t>Servidor proxy</a:t>
            </a:r>
            <a:endParaRPr lang="en-US" sz="1600" b="1" dirty="0"/>
          </a:p>
        </p:txBody>
      </p:sp>
      <p:sp>
        <p:nvSpPr>
          <p:cNvPr id="29" name="TextBox 3">
            <a:extLst>
              <a:ext uri="{FF2B5EF4-FFF2-40B4-BE49-F238E27FC236}">
                <a16:creationId xmlns:a16="http://schemas.microsoft.com/office/drawing/2014/main" id="{05F423F4-FB49-0DB5-8331-BEC2F6251505}"/>
              </a:ext>
            </a:extLst>
          </p:cNvPr>
          <p:cNvSpPr txBox="1"/>
          <p:nvPr/>
        </p:nvSpPr>
        <p:spPr>
          <a:xfrm>
            <a:off x="949654" y="2534183"/>
            <a:ext cx="4437754" cy="627864"/>
          </a:xfrm>
          <a:prstGeom prst="rect">
            <a:avLst/>
          </a:prstGeom>
          <a:noFill/>
        </p:spPr>
        <p:txBody>
          <a:bodyPr wrap="none" lIns="182880" tIns="146304" rIns="182880" bIns="146304" rtlCol="0">
            <a:spAutoFit/>
          </a:bodyPr>
          <a:lstStyle/>
          <a:p>
            <a:pPr algn="ctr" rtl="0">
              <a:lnSpc>
                <a:spcPct val="90000"/>
              </a:lnSpc>
              <a:spcAft>
                <a:spcPts val="1800"/>
              </a:spcAft>
            </a:pPr>
            <a:r>
              <a:rPr lang="es-ES" sz="2400" b="1" dirty="0">
                <a:gradFill>
                  <a:gsLst>
                    <a:gs pos="2917">
                      <a:schemeClr val="tx1"/>
                    </a:gs>
                    <a:gs pos="30000">
                      <a:schemeClr val="tx1"/>
                    </a:gs>
                  </a:gsLst>
                  <a:lin ang="5400000" scaled="0"/>
                </a:gradFill>
              </a:rPr>
              <a:t>Servidores en las instalaciones</a:t>
            </a:r>
          </a:p>
        </p:txBody>
      </p:sp>
      <p:sp>
        <p:nvSpPr>
          <p:cNvPr id="30" name="TextBox 3">
            <a:extLst>
              <a:ext uri="{FF2B5EF4-FFF2-40B4-BE49-F238E27FC236}">
                <a16:creationId xmlns:a16="http://schemas.microsoft.com/office/drawing/2014/main" id="{14DF586A-C663-A232-9C43-3851295628A1}"/>
              </a:ext>
            </a:extLst>
          </p:cNvPr>
          <p:cNvSpPr txBox="1"/>
          <p:nvPr/>
        </p:nvSpPr>
        <p:spPr>
          <a:xfrm>
            <a:off x="10280600" y="2534183"/>
            <a:ext cx="4285469" cy="627864"/>
          </a:xfrm>
          <a:prstGeom prst="rect">
            <a:avLst/>
          </a:prstGeom>
          <a:noFill/>
        </p:spPr>
        <p:txBody>
          <a:bodyPr wrap="none" lIns="182880" tIns="146304" rIns="182880" bIns="146304" rtlCol="0">
            <a:spAutoFit/>
          </a:bodyPr>
          <a:lstStyle/>
          <a:p>
            <a:pPr algn="ctr" rtl="0">
              <a:lnSpc>
                <a:spcPct val="90000"/>
              </a:lnSpc>
              <a:spcAft>
                <a:spcPts val="1800"/>
              </a:spcAft>
            </a:pPr>
            <a:r>
              <a:rPr lang="es-ES" sz="2400" b="1" dirty="0">
                <a:gradFill>
                  <a:gsLst>
                    <a:gs pos="2917">
                      <a:schemeClr val="tx1"/>
                    </a:gs>
                    <a:gs pos="30000">
                      <a:schemeClr val="tx1"/>
                    </a:gs>
                  </a:gsLst>
                  <a:lin ang="5400000" scaled="0"/>
                </a:gradFill>
              </a:rPr>
              <a:t>Instancias de Amazon EC2</a:t>
            </a:r>
          </a:p>
        </p:txBody>
      </p:sp>
    </p:spTree>
    <p:extLst>
      <p:ext uri="{BB962C8B-B14F-4D97-AF65-F5344CB8AC3E}">
        <p14:creationId xmlns:p14="http://schemas.microsoft.com/office/powerpoint/2010/main" val="2724412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BCA6B9-1761-D143-20C5-E13815DFF8BA}"/>
              </a:ext>
            </a:extLst>
          </p:cNvPr>
          <p:cNvSpPr>
            <a:spLocks noGrp="1"/>
          </p:cNvSpPr>
          <p:nvPr>
            <p:ph type="title"/>
          </p:nvPr>
        </p:nvSpPr>
        <p:spPr/>
        <p:txBody>
          <a:bodyPr/>
          <a:lstStyle/>
          <a:p>
            <a:r>
              <a:rPr lang="es-CL" dirty="0"/>
              <a:t>Amazon EC2</a:t>
            </a:r>
          </a:p>
        </p:txBody>
      </p:sp>
      <p:grpSp>
        <p:nvGrpSpPr>
          <p:cNvPr id="3" name="Group 5">
            <a:extLst>
              <a:ext uri="{FF2B5EF4-FFF2-40B4-BE49-F238E27FC236}">
                <a16:creationId xmlns:a16="http://schemas.microsoft.com/office/drawing/2014/main" id="{180FC875-C9DD-1E05-08E2-6255CE506743}"/>
              </a:ext>
              <a:ext uri="{C183D7F6-B498-43B3-948B-1728B52AA6E4}">
                <adec:decorative xmlns:adec="http://schemas.microsoft.com/office/drawing/2017/decorative" val="1"/>
              </a:ext>
            </a:extLst>
          </p:cNvPr>
          <p:cNvGrpSpPr/>
          <p:nvPr/>
        </p:nvGrpSpPr>
        <p:grpSpPr>
          <a:xfrm>
            <a:off x="527050" y="2530475"/>
            <a:ext cx="2885749" cy="4045058"/>
            <a:chOff x="677252" y="1916492"/>
            <a:chExt cx="2885749" cy="4045058"/>
          </a:xfrm>
        </p:grpSpPr>
        <p:sp>
          <p:nvSpPr>
            <p:cNvPr id="4" name="Rectangle 6">
              <a:extLst>
                <a:ext uri="{FF2B5EF4-FFF2-40B4-BE49-F238E27FC236}">
                  <a16:creationId xmlns:a16="http://schemas.microsoft.com/office/drawing/2014/main" id="{6B997D96-79C3-543E-79D3-2D7DC4FF85E7}"/>
                </a:ext>
              </a:extLst>
            </p:cNvPr>
            <p:cNvSpPr/>
            <p:nvPr/>
          </p:nvSpPr>
          <p:spPr>
            <a:xfrm>
              <a:off x="677252" y="1916492"/>
              <a:ext cx="2885749" cy="4045058"/>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5" name="Graphic 7">
              <a:extLst>
                <a:ext uri="{FF2B5EF4-FFF2-40B4-BE49-F238E27FC236}">
                  <a16:creationId xmlns:a16="http://schemas.microsoft.com/office/drawing/2014/main" id="{E88F3778-F749-5355-1E6A-4DE644D5ED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56972" y="2924499"/>
              <a:ext cx="1094787" cy="1094787"/>
            </a:xfrm>
            <a:prstGeom prst="rect">
              <a:avLst/>
            </a:prstGeom>
          </p:spPr>
        </p:pic>
      </p:grpSp>
      <p:sp>
        <p:nvSpPr>
          <p:cNvPr id="6" name="TextBox 8">
            <a:extLst>
              <a:ext uri="{FF2B5EF4-FFF2-40B4-BE49-F238E27FC236}">
                <a16:creationId xmlns:a16="http://schemas.microsoft.com/office/drawing/2014/main" id="{7B35E29B-6531-9523-1CB5-F62182215756}"/>
              </a:ext>
            </a:extLst>
          </p:cNvPr>
          <p:cNvSpPr txBox="1"/>
          <p:nvPr/>
        </p:nvSpPr>
        <p:spPr>
          <a:xfrm>
            <a:off x="908050" y="4936058"/>
            <a:ext cx="1813430" cy="892552"/>
          </a:xfrm>
          <a:prstGeom prst="rect">
            <a:avLst/>
          </a:prstGeom>
          <a:noFill/>
        </p:spPr>
        <p:txBody>
          <a:bodyPr wrap="square" rtlCol="0">
            <a:spAutoFit/>
          </a:bodyPr>
          <a:lstStyle/>
          <a:p>
            <a:pPr algn="ctr" rtl="0"/>
            <a:r>
              <a:rPr lang="es-ES" sz="2600" b="1" dirty="0">
                <a:latin typeface="Amazon Ember" panose="020B0603020204020204" pitchFamily="34" charset="0"/>
                <a:ea typeface="Amazon Ember" panose="020B0603020204020204" pitchFamily="34" charset="0"/>
                <a:cs typeface="Amazon Ember" panose="020B0603020204020204" pitchFamily="34" charset="0"/>
              </a:rPr>
              <a:t>Amazon EC2</a:t>
            </a:r>
          </a:p>
        </p:txBody>
      </p:sp>
      <p:sp>
        <p:nvSpPr>
          <p:cNvPr id="7" name="Content Placeholder 2">
            <a:extLst>
              <a:ext uri="{FF2B5EF4-FFF2-40B4-BE49-F238E27FC236}">
                <a16:creationId xmlns:a16="http://schemas.microsoft.com/office/drawing/2014/main" id="{5D0FB522-6886-E045-3597-DCBCD175E6FF}"/>
              </a:ext>
            </a:extLst>
          </p:cNvPr>
          <p:cNvSpPr txBox="1">
            <a:spLocks/>
          </p:cNvSpPr>
          <p:nvPr/>
        </p:nvSpPr>
        <p:spPr>
          <a:xfrm>
            <a:off x="4096819" y="2611958"/>
            <a:ext cx="7870825" cy="4585871"/>
          </a:xfrm>
          <a:prstGeom prst="rect">
            <a:avLst/>
          </a:prstGeom>
        </p:spPr>
        <p:txBody>
          <a:bodyPr wrap="square" lIns="0" tIns="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rtl="0"/>
            <a:r>
              <a:rPr lang="es-ES" sz="2400" b="1" dirty="0">
                <a:solidFill>
                  <a:schemeClr val="accent5"/>
                </a:solidFill>
              </a:rPr>
              <a:t>Amazon </a:t>
            </a:r>
            <a:r>
              <a:rPr lang="es-ES" sz="2400" b="1" dirty="0" err="1">
                <a:solidFill>
                  <a:schemeClr val="accent5"/>
                </a:solidFill>
              </a:rPr>
              <a:t>Elastic</a:t>
            </a:r>
            <a:r>
              <a:rPr lang="es-ES" sz="2400" b="1" dirty="0">
                <a:solidFill>
                  <a:schemeClr val="accent5"/>
                </a:solidFill>
              </a:rPr>
              <a:t> Compute Cloud (Amazon EC2) </a:t>
            </a:r>
          </a:p>
          <a:p>
            <a:pPr rtl="0"/>
            <a:endParaRPr lang="es-ES" sz="2400" b="1" dirty="0">
              <a:solidFill>
                <a:schemeClr val="accent5"/>
              </a:solidFill>
            </a:endParaRPr>
          </a:p>
          <a:p>
            <a:pPr lvl="1" rtl="0"/>
            <a:r>
              <a:rPr lang="es-ES" sz="2000" dirty="0"/>
              <a:t>Proporciona </a:t>
            </a:r>
            <a:r>
              <a:rPr lang="es-ES" sz="2000" dirty="0">
                <a:solidFill>
                  <a:schemeClr val="accent6"/>
                </a:solidFill>
              </a:rPr>
              <a:t>máquinas virtuales</a:t>
            </a:r>
            <a:r>
              <a:rPr lang="es-ES" sz="2000" dirty="0"/>
              <a:t> (denominadas </a:t>
            </a:r>
            <a:r>
              <a:rPr lang="es-ES" sz="2000" dirty="0">
                <a:solidFill>
                  <a:schemeClr val="accent6"/>
                </a:solidFill>
              </a:rPr>
              <a:t>instancias EC2</a:t>
            </a:r>
            <a:r>
              <a:rPr lang="es-ES" sz="2000" dirty="0"/>
              <a:t>) en la nube.</a:t>
            </a:r>
          </a:p>
          <a:p>
            <a:pPr lvl="1" rtl="0"/>
            <a:r>
              <a:rPr lang="es-ES" sz="2000" dirty="0"/>
              <a:t>Le ofrece </a:t>
            </a:r>
            <a:r>
              <a:rPr lang="es-ES" sz="2000" i="1" dirty="0"/>
              <a:t>control total </a:t>
            </a:r>
            <a:r>
              <a:rPr lang="es-ES" sz="2000" dirty="0"/>
              <a:t>sobre el sistema operativo invitado (Windows, Mac o Linux) en cada instancia.</a:t>
            </a:r>
          </a:p>
          <a:p>
            <a:pPr lvl="1" rtl="0"/>
            <a:endParaRPr lang="es-ES" sz="2000" dirty="0"/>
          </a:p>
          <a:p>
            <a:pPr rtl="0"/>
            <a:r>
              <a:rPr lang="es-ES" sz="2400" dirty="0"/>
              <a:t>Puedes lanzar instancias de cualquier tamaño en una zona de disponibilidad en cualquier lugar del mundo.</a:t>
            </a:r>
          </a:p>
          <a:p>
            <a:pPr rtl="0"/>
            <a:endParaRPr lang="es-ES" sz="2400" dirty="0"/>
          </a:p>
          <a:p>
            <a:pPr lvl="1" rtl="0"/>
            <a:r>
              <a:rPr lang="es-ES" sz="2000" dirty="0"/>
              <a:t>Lance instancias desde </a:t>
            </a:r>
            <a:r>
              <a:rPr lang="es-ES" sz="2000" b="1" dirty="0">
                <a:solidFill>
                  <a:schemeClr val="accent5"/>
                </a:solidFill>
              </a:rPr>
              <a:t>imágenes de Amazon Machine (AMI</a:t>
            </a:r>
            <a:r>
              <a:rPr lang="es-ES" sz="2000" dirty="0"/>
              <a:t>).</a:t>
            </a:r>
          </a:p>
          <a:p>
            <a:pPr lvl="1" rtl="0"/>
            <a:r>
              <a:rPr lang="es-ES" sz="2000" dirty="0"/>
              <a:t>Lance instancias con unos pocos clics o una línea de código, </a:t>
            </a:r>
            <a:br>
              <a:rPr lang="es-ES" sz="2000" dirty="0"/>
            </a:br>
            <a:r>
              <a:rPr lang="es-ES" sz="2000" dirty="0"/>
              <a:t>y estarán listas en cuestión de minutos.</a:t>
            </a:r>
          </a:p>
          <a:p>
            <a:pPr lvl="1" rtl="0"/>
            <a:endParaRPr lang="en-US" dirty="0"/>
          </a:p>
        </p:txBody>
      </p:sp>
      <p:pic>
        <p:nvPicPr>
          <p:cNvPr id="8" name="Picture 6" descr="screenshot of the EC2 console's EC2 Dashboard view.">
            <a:extLst>
              <a:ext uri="{FF2B5EF4-FFF2-40B4-BE49-F238E27FC236}">
                <a16:creationId xmlns:a16="http://schemas.microsoft.com/office/drawing/2014/main" id="{1F8B538D-2548-F7B6-6DDB-3A87B2DAE0BB}"/>
              </a:ext>
            </a:extLst>
          </p:cNvPr>
          <p:cNvPicPr>
            <a:picLocks noChangeAspect="1"/>
          </p:cNvPicPr>
          <p:nvPr/>
        </p:nvPicPr>
        <p:blipFill>
          <a:blip r:embed="rId5"/>
          <a:stretch>
            <a:fillRect/>
          </a:stretch>
        </p:blipFill>
        <p:spPr>
          <a:xfrm>
            <a:off x="12651664" y="2267912"/>
            <a:ext cx="6725592" cy="4730713"/>
          </a:xfrm>
          <a:prstGeom prst="rect">
            <a:avLst/>
          </a:prstGeom>
        </p:spPr>
      </p:pic>
      <p:pic>
        <p:nvPicPr>
          <p:cNvPr id="10" name="Imagen 9">
            <a:extLst>
              <a:ext uri="{FF2B5EF4-FFF2-40B4-BE49-F238E27FC236}">
                <a16:creationId xmlns:a16="http://schemas.microsoft.com/office/drawing/2014/main" id="{BDE2E1BF-4DFC-91C1-7B47-1C73A0CFC66A}"/>
              </a:ext>
            </a:extLst>
          </p:cNvPr>
          <p:cNvPicPr>
            <a:picLocks noChangeAspect="1"/>
          </p:cNvPicPr>
          <p:nvPr/>
        </p:nvPicPr>
        <p:blipFill>
          <a:blip r:embed="rId6"/>
          <a:stretch>
            <a:fillRect/>
          </a:stretch>
        </p:blipFill>
        <p:spPr>
          <a:xfrm>
            <a:off x="911428" y="8016875"/>
            <a:ext cx="8483168" cy="2372994"/>
          </a:xfrm>
          <a:prstGeom prst="rect">
            <a:avLst/>
          </a:prstGeom>
        </p:spPr>
      </p:pic>
    </p:spTree>
    <p:extLst>
      <p:ext uri="{BB962C8B-B14F-4D97-AF65-F5344CB8AC3E}">
        <p14:creationId xmlns:p14="http://schemas.microsoft.com/office/powerpoint/2010/main" val="3256735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5D82AC-DD25-8B24-5188-B2A3CA083C66}"/>
              </a:ext>
            </a:extLst>
          </p:cNvPr>
          <p:cNvSpPr>
            <a:spLocks noGrp="1"/>
          </p:cNvSpPr>
          <p:nvPr>
            <p:ph type="title"/>
          </p:nvPr>
        </p:nvSpPr>
        <p:spPr>
          <a:xfrm>
            <a:off x="2432050" y="714594"/>
            <a:ext cx="16988263" cy="738664"/>
          </a:xfrm>
        </p:spPr>
        <p:txBody>
          <a:bodyPr/>
          <a:lstStyle/>
          <a:p>
            <a:r>
              <a:rPr lang="es-CL" dirty="0"/>
              <a:t>Escalado en Máquinas Virtuales</a:t>
            </a:r>
          </a:p>
        </p:txBody>
      </p:sp>
      <p:pic>
        <p:nvPicPr>
          <p:cNvPr id="4" name="Imagen 3">
            <a:extLst>
              <a:ext uri="{FF2B5EF4-FFF2-40B4-BE49-F238E27FC236}">
                <a16:creationId xmlns:a16="http://schemas.microsoft.com/office/drawing/2014/main" id="{7A6B0625-9DB7-E025-D846-019C4288F411}"/>
              </a:ext>
            </a:extLst>
          </p:cNvPr>
          <p:cNvPicPr>
            <a:picLocks noChangeAspect="1"/>
          </p:cNvPicPr>
          <p:nvPr/>
        </p:nvPicPr>
        <p:blipFill>
          <a:blip r:embed="rId2"/>
          <a:stretch>
            <a:fillRect/>
          </a:stretch>
        </p:blipFill>
        <p:spPr>
          <a:xfrm>
            <a:off x="5632450" y="2378075"/>
            <a:ext cx="6478980" cy="6248400"/>
          </a:xfrm>
          <a:prstGeom prst="rect">
            <a:avLst/>
          </a:prstGeom>
        </p:spPr>
      </p:pic>
      <p:pic>
        <p:nvPicPr>
          <p:cNvPr id="6" name="Imagen 5">
            <a:extLst>
              <a:ext uri="{FF2B5EF4-FFF2-40B4-BE49-F238E27FC236}">
                <a16:creationId xmlns:a16="http://schemas.microsoft.com/office/drawing/2014/main" id="{76A8E5B9-645B-B8E2-AF80-D7EAF8763679}"/>
              </a:ext>
            </a:extLst>
          </p:cNvPr>
          <p:cNvPicPr>
            <a:picLocks noChangeAspect="1"/>
          </p:cNvPicPr>
          <p:nvPr/>
        </p:nvPicPr>
        <p:blipFill>
          <a:blip r:embed="rId3"/>
          <a:stretch>
            <a:fillRect/>
          </a:stretch>
        </p:blipFill>
        <p:spPr>
          <a:xfrm>
            <a:off x="12365358" y="2378075"/>
            <a:ext cx="6669723" cy="6734657"/>
          </a:xfrm>
          <a:prstGeom prst="rect">
            <a:avLst/>
          </a:prstGeom>
        </p:spPr>
      </p:pic>
      <p:pic>
        <p:nvPicPr>
          <p:cNvPr id="8" name="Imagen 7">
            <a:extLst>
              <a:ext uri="{FF2B5EF4-FFF2-40B4-BE49-F238E27FC236}">
                <a16:creationId xmlns:a16="http://schemas.microsoft.com/office/drawing/2014/main" id="{A0662304-B05D-B0B8-453F-600815B38282}"/>
              </a:ext>
            </a:extLst>
          </p:cNvPr>
          <p:cNvPicPr>
            <a:picLocks noChangeAspect="1"/>
          </p:cNvPicPr>
          <p:nvPr/>
        </p:nvPicPr>
        <p:blipFill>
          <a:blip r:embed="rId4"/>
          <a:stretch>
            <a:fillRect/>
          </a:stretch>
        </p:blipFill>
        <p:spPr>
          <a:xfrm>
            <a:off x="18520659" y="8626475"/>
            <a:ext cx="514422" cy="333422"/>
          </a:xfrm>
          <a:prstGeom prst="rect">
            <a:avLst/>
          </a:prstGeom>
        </p:spPr>
      </p:pic>
      <p:sp>
        <p:nvSpPr>
          <p:cNvPr id="10" name="CuadroTexto 9">
            <a:extLst>
              <a:ext uri="{FF2B5EF4-FFF2-40B4-BE49-F238E27FC236}">
                <a16:creationId xmlns:a16="http://schemas.microsoft.com/office/drawing/2014/main" id="{543F14F4-4DD1-DC7E-CB58-DFB3854B41F7}"/>
              </a:ext>
            </a:extLst>
          </p:cNvPr>
          <p:cNvSpPr txBox="1"/>
          <p:nvPr/>
        </p:nvSpPr>
        <p:spPr>
          <a:xfrm>
            <a:off x="884291" y="2835275"/>
            <a:ext cx="3909959" cy="4524315"/>
          </a:xfrm>
          <a:prstGeom prst="rect">
            <a:avLst/>
          </a:prstGeom>
          <a:noFill/>
        </p:spPr>
        <p:txBody>
          <a:bodyPr wrap="square">
            <a:spAutoFit/>
          </a:bodyPr>
          <a:lstStyle/>
          <a:p>
            <a:pPr algn="l"/>
            <a:r>
              <a:rPr lang="es-MX" sz="3200" b="0" i="0" u="none" strike="noStrike" baseline="0" dirty="0">
                <a:latin typeface="+mn-lt"/>
              </a:rPr>
              <a:t>• Escale la capacidad a medida que</a:t>
            </a:r>
          </a:p>
          <a:p>
            <a:pPr algn="l"/>
            <a:r>
              <a:rPr lang="es-CL" sz="3200" b="0" i="0" u="none" strike="noStrike" baseline="0" dirty="0">
                <a:latin typeface="+mn-lt"/>
              </a:rPr>
              <a:t>cambien los requisitos informáticos.</a:t>
            </a:r>
          </a:p>
          <a:p>
            <a:pPr algn="l"/>
            <a:endParaRPr lang="es-CL" sz="3200" b="0" i="0" u="none" strike="noStrike" baseline="0" dirty="0">
              <a:latin typeface="+mn-lt"/>
            </a:endParaRPr>
          </a:p>
          <a:p>
            <a:pPr algn="l"/>
            <a:r>
              <a:rPr lang="es-CL" sz="3200" b="0" i="0" u="none" strike="noStrike" baseline="0" dirty="0">
                <a:latin typeface="+mn-lt"/>
              </a:rPr>
              <a:t>• Utilice el escalado dinámico</a:t>
            </a:r>
          </a:p>
          <a:p>
            <a:pPr algn="l"/>
            <a:r>
              <a:rPr lang="es-CL" sz="3200" b="0" i="0" u="none" strike="noStrike" baseline="0" dirty="0">
                <a:latin typeface="+mn-lt"/>
              </a:rPr>
              <a:t>y el escalado predictivo.</a:t>
            </a:r>
            <a:endParaRPr lang="es-CL" sz="3200" dirty="0">
              <a:latin typeface="+mn-lt"/>
            </a:endParaRPr>
          </a:p>
        </p:txBody>
      </p:sp>
    </p:spTree>
    <p:extLst>
      <p:ext uri="{BB962C8B-B14F-4D97-AF65-F5344CB8AC3E}">
        <p14:creationId xmlns:p14="http://schemas.microsoft.com/office/powerpoint/2010/main" val="1841655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46A0FA-1764-226B-BAE7-2961C6A2768B}"/>
              </a:ext>
            </a:extLst>
          </p:cNvPr>
          <p:cNvSpPr>
            <a:spLocks noGrp="1"/>
          </p:cNvSpPr>
          <p:nvPr>
            <p:ph type="title"/>
          </p:nvPr>
        </p:nvSpPr>
        <p:spPr/>
        <p:txBody>
          <a:bodyPr/>
          <a:lstStyle/>
          <a:p>
            <a:r>
              <a:rPr lang="es-CL" dirty="0"/>
              <a:t>Balanceo de carga</a:t>
            </a:r>
          </a:p>
        </p:txBody>
      </p:sp>
      <p:pic>
        <p:nvPicPr>
          <p:cNvPr id="4" name="Imagen 3">
            <a:extLst>
              <a:ext uri="{FF2B5EF4-FFF2-40B4-BE49-F238E27FC236}">
                <a16:creationId xmlns:a16="http://schemas.microsoft.com/office/drawing/2014/main" id="{D9CC8FA5-9AD2-589C-D650-BC6BF9AA3C29}"/>
              </a:ext>
            </a:extLst>
          </p:cNvPr>
          <p:cNvPicPr>
            <a:picLocks noChangeAspect="1"/>
          </p:cNvPicPr>
          <p:nvPr/>
        </p:nvPicPr>
        <p:blipFill>
          <a:blip r:embed="rId2"/>
          <a:stretch>
            <a:fillRect/>
          </a:stretch>
        </p:blipFill>
        <p:spPr>
          <a:xfrm>
            <a:off x="2051050" y="2372854"/>
            <a:ext cx="14289494" cy="6563641"/>
          </a:xfrm>
          <a:prstGeom prst="rect">
            <a:avLst/>
          </a:prstGeom>
        </p:spPr>
      </p:pic>
    </p:spTree>
    <p:extLst>
      <p:ext uri="{BB962C8B-B14F-4D97-AF65-F5344CB8AC3E}">
        <p14:creationId xmlns:p14="http://schemas.microsoft.com/office/powerpoint/2010/main" val="1126302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BBC3F3-D0A7-3367-5189-757A15124B37}"/>
              </a:ext>
            </a:extLst>
          </p:cNvPr>
          <p:cNvSpPr>
            <a:spLocks noGrp="1"/>
          </p:cNvSpPr>
          <p:nvPr>
            <p:ph type="title"/>
          </p:nvPr>
        </p:nvSpPr>
        <p:spPr/>
        <p:txBody>
          <a:bodyPr/>
          <a:lstStyle/>
          <a:p>
            <a:r>
              <a:rPr lang="es-CL" dirty="0"/>
              <a:t>Escalabilidad y Balanceo de carga</a:t>
            </a:r>
          </a:p>
        </p:txBody>
      </p:sp>
      <p:pic>
        <p:nvPicPr>
          <p:cNvPr id="4" name="Imagen 3">
            <a:extLst>
              <a:ext uri="{FF2B5EF4-FFF2-40B4-BE49-F238E27FC236}">
                <a16:creationId xmlns:a16="http://schemas.microsoft.com/office/drawing/2014/main" id="{D4217F89-3734-BD7A-35E2-A28500A8E21A}"/>
              </a:ext>
            </a:extLst>
          </p:cNvPr>
          <p:cNvPicPr>
            <a:picLocks noChangeAspect="1"/>
          </p:cNvPicPr>
          <p:nvPr/>
        </p:nvPicPr>
        <p:blipFill>
          <a:blip r:embed="rId2"/>
          <a:stretch>
            <a:fillRect/>
          </a:stretch>
        </p:blipFill>
        <p:spPr>
          <a:xfrm>
            <a:off x="2203450" y="2410960"/>
            <a:ext cx="15299285" cy="6487430"/>
          </a:xfrm>
          <a:prstGeom prst="rect">
            <a:avLst/>
          </a:prstGeom>
        </p:spPr>
      </p:pic>
    </p:spTree>
    <p:extLst>
      <p:ext uri="{BB962C8B-B14F-4D97-AF65-F5344CB8AC3E}">
        <p14:creationId xmlns:p14="http://schemas.microsoft.com/office/powerpoint/2010/main" val="14443381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87A9F761-F66D-564C-A85F-5D24B1E7B998}"/>
              </a:ext>
            </a:extLst>
          </p:cNvPr>
          <p:cNvSpPr>
            <a:spLocks noGrp="1"/>
          </p:cNvSpPr>
          <p:nvPr>
            <p:ph type="title"/>
          </p:nvPr>
        </p:nvSpPr>
        <p:spPr>
          <a:xfrm>
            <a:off x="4413250" y="7559675"/>
            <a:ext cx="10134600" cy="2031325"/>
          </a:xfrm>
        </p:spPr>
        <p:txBody>
          <a:bodyPr/>
          <a:lstStyle/>
          <a:p>
            <a:r>
              <a:rPr lang="es-CL" sz="6600" dirty="0"/>
              <a:t>Servicios con contenedores</a:t>
            </a:r>
          </a:p>
        </p:txBody>
      </p:sp>
      <p:sp>
        <p:nvSpPr>
          <p:cNvPr id="4" name="Título 1">
            <a:extLst>
              <a:ext uri="{FF2B5EF4-FFF2-40B4-BE49-F238E27FC236}">
                <a16:creationId xmlns:a16="http://schemas.microsoft.com/office/drawing/2014/main" id="{DC622BE7-4A49-A749-B2F2-EA3AD97A1AEF}"/>
              </a:ext>
            </a:extLst>
          </p:cNvPr>
          <p:cNvSpPr txBox="1">
            <a:spLocks/>
          </p:cNvSpPr>
          <p:nvPr/>
        </p:nvSpPr>
        <p:spPr>
          <a:xfrm>
            <a:off x="12677531" y="6082347"/>
            <a:ext cx="1905000" cy="147732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r"/>
            <a:r>
              <a:rPr lang="es-CL" sz="9600" dirty="0">
                <a:latin typeface="Arial Black" panose="020B0604020202020204" pitchFamily="34" charset="0"/>
                <a:cs typeface="Arial Black" panose="020B0604020202020204" pitchFamily="34" charset="0"/>
              </a:rPr>
              <a:t>03</a:t>
            </a:r>
          </a:p>
        </p:txBody>
      </p:sp>
    </p:spTree>
    <p:extLst>
      <p:ext uri="{BB962C8B-B14F-4D97-AF65-F5344CB8AC3E}">
        <p14:creationId xmlns:p14="http://schemas.microsoft.com/office/powerpoint/2010/main" val="12700288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DB692F-AB97-1BE7-67BD-1CA8DCB60243}"/>
              </a:ext>
            </a:extLst>
          </p:cNvPr>
          <p:cNvSpPr>
            <a:spLocks noGrp="1"/>
          </p:cNvSpPr>
          <p:nvPr>
            <p:ph type="title"/>
          </p:nvPr>
        </p:nvSpPr>
        <p:spPr/>
        <p:txBody>
          <a:bodyPr/>
          <a:lstStyle/>
          <a:p>
            <a:r>
              <a:rPr lang="es-ES" dirty="0"/>
              <a:t>Conceptos básicos de contenedores</a:t>
            </a:r>
            <a:endParaRPr lang="es-CL" dirty="0"/>
          </a:p>
        </p:txBody>
      </p:sp>
      <p:sp>
        <p:nvSpPr>
          <p:cNvPr id="3" name="Content Placeholder 2">
            <a:extLst>
              <a:ext uri="{FF2B5EF4-FFF2-40B4-BE49-F238E27FC236}">
                <a16:creationId xmlns:a16="http://schemas.microsoft.com/office/drawing/2014/main" id="{0BB77FBA-17F2-3187-BC2D-18526ABEDFE2}"/>
              </a:ext>
            </a:extLst>
          </p:cNvPr>
          <p:cNvSpPr txBox="1">
            <a:spLocks/>
          </p:cNvSpPr>
          <p:nvPr/>
        </p:nvSpPr>
        <p:spPr>
          <a:xfrm>
            <a:off x="1289049" y="2682875"/>
            <a:ext cx="7717561" cy="7772400"/>
          </a:xfrm>
          <a:prstGeom prst="rect">
            <a:avLst/>
          </a:prstGeom>
        </p:spPr>
        <p:txBody>
          <a:bodyPr wrap="square" lIns="0" tIns="0" rIns="0" bIns="0" rtlCol="0">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rtl="0"/>
            <a:r>
              <a:rPr lang="es-ES" sz="3200" b="1" dirty="0">
                <a:solidFill>
                  <a:schemeClr val="accent5"/>
                </a:solidFill>
              </a:rPr>
              <a:t>Los </a:t>
            </a:r>
            <a:r>
              <a:rPr lang="es-ES" sz="3200" dirty="0"/>
              <a:t>contenedores</a:t>
            </a:r>
            <a:r>
              <a:rPr lang="es-ES" sz="3200" dirty="0">
                <a:solidFill>
                  <a:schemeClr val="accent6"/>
                </a:solidFill>
              </a:rPr>
              <a:t> son un método de virtualización del sistema operativo.</a:t>
            </a:r>
          </a:p>
          <a:p>
            <a:pPr lvl="1" rtl="0"/>
            <a:endParaRPr lang="en-US" sz="1400" dirty="0">
              <a:solidFill>
                <a:schemeClr val="accent6"/>
              </a:solidFill>
              <a:latin typeface="Calibri" panose="020F0502020204030204" pitchFamily="34" charset="0"/>
            </a:endParaRPr>
          </a:p>
          <a:p>
            <a:pPr rtl="0"/>
            <a:r>
              <a:rPr lang="es-ES" sz="3200" b="1" dirty="0"/>
              <a:t>Beneficios: </a:t>
            </a:r>
          </a:p>
          <a:p>
            <a:pPr rtl="0"/>
            <a:endParaRPr lang="es-ES" sz="3200" b="1" dirty="0"/>
          </a:p>
          <a:p>
            <a:pPr marL="800100" lvl="1" indent="-342900" rtl="0">
              <a:buFont typeface="Arial" panose="020B0604020202020204" pitchFamily="34" charset="0"/>
              <a:buChar char="•"/>
            </a:pPr>
            <a:r>
              <a:rPr lang="es-ES" sz="2800" dirty="0"/>
              <a:t>Repetible</a:t>
            </a:r>
          </a:p>
          <a:p>
            <a:pPr marL="800100" lvl="1" indent="-342900" rtl="0">
              <a:buFont typeface="Arial" panose="020B0604020202020204" pitchFamily="34" charset="0"/>
              <a:buChar char="•"/>
            </a:pPr>
            <a:r>
              <a:rPr lang="es-ES" sz="2800" dirty="0"/>
              <a:t>Entornos de ejecución autónomos</a:t>
            </a:r>
          </a:p>
          <a:p>
            <a:pPr marL="800100" lvl="1" indent="-342900" rtl="0">
              <a:buFont typeface="Arial" panose="020B0604020202020204" pitchFamily="34" charset="0"/>
              <a:buChar char="•"/>
            </a:pPr>
            <a:r>
              <a:rPr lang="es-ES" sz="2800" dirty="0"/>
              <a:t>Software que se ejecuta de la misma manera en diferentes entornos</a:t>
            </a:r>
            <a:endParaRPr lang="en-US" sz="2800" dirty="0">
              <a:sym typeface="Wingdings" pitchFamily="2" charset="2"/>
            </a:endParaRPr>
          </a:p>
          <a:p>
            <a:pPr marL="1200150" lvl="2" indent="-285750" rtl="0">
              <a:buFont typeface="Arial" panose="020B0604020202020204" pitchFamily="34" charset="0"/>
              <a:buChar char="•"/>
            </a:pPr>
            <a:r>
              <a:rPr lang="es-ES" sz="2800" dirty="0">
                <a:sym typeface="Wingdings" pitchFamily="2" charset="2"/>
              </a:rPr>
              <a:t>En el equipo portátil del desarrollador, entornos de prueba y entornos de producción</a:t>
            </a:r>
            <a:endParaRPr lang="en-US" sz="2800" dirty="0"/>
          </a:p>
          <a:p>
            <a:pPr marL="800100" lvl="1" indent="-342900" rtl="0">
              <a:buFont typeface="Arial" panose="020B0604020202020204" pitchFamily="34" charset="0"/>
              <a:buChar char="•"/>
            </a:pPr>
            <a:r>
              <a:rPr lang="es-ES" sz="2800" dirty="0"/>
              <a:t>Lanzamiento y detención o terminación más rápidos que las máquinas virtuales</a:t>
            </a:r>
            <a:endParaRPr lang="en-US" sz="2800" dirty="0">
              <a:latin typeface="Calibri" panose="020F0502020204030204" pitchFamily="34" charset="0"/>
            </a:endParaRPr>
          </a:p>
        </p:txBody>
      </p:sp>
      <p:grpSp>
        <p:nvGrpSpPr>
          <p:cNvPr id="4" name="Group 40" descr="box labeled &quot;your container&quot; that contains &quot;your application&quot; with three items: dependencies, configurations, and &quot;hooks into the OS.&quot;">
            <a:extLst>
              <a:ext uri="{FF2B5EF4-FFF2-40B4-BE49-F238E27FC236}">
                <a16:creationId xmlns:a16="http://schemas.microsoft.com/office/drawing/2014/main" id="{D718AACF-597A-0D0E-453C-FACC89AA4793}"/>
              </a:ext>
              <a:ext uri="{C183D7F6-B498-43B3-948B-1728B52AA6E4}">
                <adec:decorative xmlns:adec="http://schemas.microsoft.com/office/drawing/2017/decorative" val="0"/>
              </a:ext>
            </a:extLst>
          </p:cNvPr>
          <p:cNvGrpSpPr/>
          <p:nvPr/>
        </p:nvGrpSpPr>
        <p:grpSpPr>
          <a:xfrm>
            <a:off x="12185650" y="2606675"/>
            <a:ext cx="5562600" cy="6477000"/>
            <a:chOff x="1611153" y="1765760"/>
            <a:chExt cx="3083945" cy="4062614"/>
          </a:xfrm>
        </p:grpSpPr>
        <p:grpSp>
          <p:nvGrpSpPr>
            <p:cNvPr id="5" name="Group 16">
              <a:extLst>
                <a:ext uri="{FF2B5EF4-FFF2-40B4-BE49-F238E27FC236}">
                  <a16:creationId xmlns:a16="http://schemas.microsoft.com/office/drawing/2014/main" id="{819E7C69-BCDA-322A-9E89-530CDD610984}"/>
                </a:ext>
              </a:extLst>
            </p:cNvPr>
            <p:cNvGrpSpPr/>
            <p:nvPr/>
          </p:nvGrpSpPr>
          <p:grpSpPr>
            <a:xfrm>
              <a:off x="1611153" y="2557789"/>
              <a:ext cx="3083945" cy="3270585"/>
              <a:chOff x="4241305" y="1793290"/>
              <a:chExt cx="3083945" cy="3270585"/>
            </a:xfrm>
          </p:grpSpPr>
          <p:sp>
            <p:nvSpPr>
              <p:cNvPr id="7" name="Rectangle 4">
                <a:extLst>
                  <a:ext uri="{FF2B5EF4-FFF2-40B4-BE49-F238E27FC236}">
                    <a16:creationId xmlns:a16="http://schemas.microsoft.com/office/drawing/2014/main" id="{C2A19334-AB72-6C84-D438-42B65C19BE62}"/>
                  </a:ext>
                </a:extLst>
              </p:cNvPr>
              <p:cNvSpPr/>
              <p:nvPr/>
            </p:nvSpPr>
            <p:spPr>
              <a:xfrm>
                <a:off x="4365746" y="1793290"/>
                <a:ext cx="2758190" cy="3270585"/>
              </a:xfrm>
              <a:prstGeom prst="rect">
                <a:avLst/>
              </a:prstGeom>
              <a:solidFill>
                <a:schemeClr val="accent4">
                  <a:lumMod val="20000"/>
                  <a:lumOff val="80000"/>
                </a:schemeClr>
              </a:solid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8" name="TextBox 5">
                <a:extLst>
                  <a:ext uri="{FF2B5EF4-FFF2-40B4-BE49-F238E27FC236}">
                    <a16:creationId xmlns:a16="http://schemas.microsoft.com/office/drawing/2014/main" id="{32A05BA9-C0DA-D370-FDFA-9DC4E9727859}"/>
                  </a:ext>
                </a:extLst>
              </p:cNvPr>
              <p:cNvSpPr txBox="1"/>
              <p:nvPr/>
            </p:nvSpPr>
            <p:spPr>
              <a:xfrm>
                <a:off x="4241305" y="1903395"/>
                <a:ext cx="2999855" cy="250964"/>
              </a:xfrm>
              <a:prstGeom prst="rect">
                <a:avLst/>
              </a:prstGeom>
              <a:noFill/>
            </p:spPr>
            <p:txBody>
              <a:bodyPr wrap="square" rtlCol="0">
                <a:spAutoFit/>
              </a:bodyPr>
              <a:lstStyle/>
              <a:p>
                <a:pPr algn="ctr" rtl="0"/>
                <a:r>
                  <a:rPr lang="es-ES" sz="2000" dirty="0">
                    <a:latin typeface="Amazon Ember" panose="020B0603020204020204" pitchFamily="34" charset="0"/>
                    <a:ea typeface="Amazon Ember" panose="020B0603020204020204" pitchFamily="34" charset="0"/>
                    <a:cs typeface="Amazon Ember" panose="020B0603020204020204" pitchFamily="34" charset="0"/>
                  </a:rPr>
                  <a:t>Aplicación</a:t>
                </a:r>
              </a:p>
            </p:txBody>
          </p:sp>
          <p:sp>
            <p:nvSpPr>
              <p:cNvPr id="9" name="TextBox 6">
                <a:extLst>
                  <a:ext uri="{FF2B5EF4-FFF2-40B4-BE49-F238E27FC236}">
                    <a16:creationId xmlns:a16="http://schemas.microsoft.com/office/drawing/2014/main" id="{5C531350-A3D1-3C1A-F917-F49789D173B4}"/>
                  </a:ext>
                </a:extLst>
              </p:cNvPr>
              <p:cNvSpPr txBox="1"/>
              <p:nvPr/>
            </p:nvSpPr>
            <p:spPr>
              <a:xfrm>
                <a:off x="5366760" y="2799077"/>
                <a:ext cx="1639742" cy="338554"/>
              </a:xfrm>
              <a:prstGeom prst="rect">
                <a:avLst/>
              </a:prstGeom>
              <a:noFill/>
            </p:spPr>
            <p:txBody>
              <a:bodyPr wrap="square" rtlCol="0">
                <a:spAutoFit/>
              </a:bodyPr>
              <a:lstStyle/>
              <a:p>
                <a:pPr rtl="0"/>
                <a:r>
                  <a:rPr lang="es-ES" sz="1600" dirty="0">
                    <a:latin typeface="Amazon Ember" panose="020B0603020204020204" pitchFamily="34" charset="0"/>
                    <a:ea typeface="Amazon Ember" panose="020B0603020204020204" pitchFamily="34" charset="0"/>
                    <a:cs typeface="Amazon Ember" panose="020B0603020204020204" pitchFamily="34" charset="0"/>
                  </a:rPr>
                  <a:t>Dependencias</a:t>
                </a:r>
              </a:p>
            </p:txBody>
          </p:sp>
          <p:sp>
            <p:nvSpPr>
              <p:cNvPr id="10" name="TextBox 8">
                <a:extLst>
                  <a:ext uri="{FF2B5EF4-FFF2-40B4-BE49-F238E27FC236}">
                    <a16:creationId xmlns:a16="http://schemas.microsoft.com/office/drawing/2014/main" id="{8134739E-01D6-F860-DD17-C065BEB5ABE1}"/>
                  </a:ext>
                </a:extLst>
              </p:cNvPr>
              <p:cNvSpPr txBox="1"/>
              <p:nvPr/>
            </p:nvSpPr>
            <p:spPr>
              <a:xfrm>
                <a:off x="5366759" y="3588405"/>
                <a:ext cx="1753569" cy="338554"/>
              </a:xfrm>
              <a:prstGeom prst="rect">
                <a:avLst/>
              </a:prstGeom>
              <a:noFill/>
            </p:spPr>
            <p:txBody>
              <a:bodyPr wrap="square" rtlCol="0">
                <a:spAutoFit/>
              </a:bodyPr>
              <a:lstStyle/>
              <a:p>
                <a:pPr rtl="0"/>
                <a:r>
                  <a:rPr lang="es-ES" sz="1600" dirty="0">
                    <a:latin typeface="Amazon Ember" panose="020B0603020204020204" pitchFamily="34" charset="0"/>
                    <a:ea typeface="Amazon Ember" panose="020B0603020204020204" pitchFamily="34" charset="0"/>
                    <a:cs typeface="Amazon Ember" panose="020B0603020204020204" pitchFamily="34" charset="0"/>
                  </a:rPr>
                  <a:t>Configuraciones</a:t>
                </a:r>
              </a:p>
            </p:txBody>
          </p:sp>
          <p:sp>
            <p:nvSpPr>
              <p:cNvPr id="11" name="TextBox 9">
                <a:extLst>
                  <a:ext uri="{FF2B5EF4-FFF2-40B4-BE49-F238E27FC236}">
                    <a16:creationId xmlns:a16="http://schemas.microsoft.com/office/drawing/2014/main" id="{AC10236D-709F-FD42-6E7E-8D790A700934}"/>
                  </a:ext>
                </a:extLst>
              </p:cNvPr>
              <p:cNvSpPr txBox="1"/>
              <p:nvPr/>
            </p:nvSpPr>
            <p:spPr>
              <a:xfrm>
                <a:off x="5366759" y="4272453"/>
                <a:ext cx="1958491" cy="584775"/>
              </a:xfrm>
              <a:prstGeom prst="rect">
                <a:avLst/>
              </a:prstGeom>
              <a:noFill/>
            </p:spPr>
            <p:txBody>
              <a:bodyPr wrap="square" rtlCol="0">
                <a:spAutoFit/>
              </a:bodyPr>
              <a:lstStyle/>
              <a:p>
                <a:pPr rtl="0"/>
                <a:r>
                  <a:rPr lang="es-ES" sz="1600" spc="-20" dirty="0">
                    <a:latin typeface="Amazon Ember" panose="020B0603020204020204" pitchFamily="34" charset="0"/>
                    <a:ea typeface="Amazon Ember" panose="020B0603020204020204" pitchFamily="34" charset="0"/>
                    <a:cs typeface="Amazon Ember" panose="020B0603020204020204" pitchFamily="34" charset="0"/>
                  </a:rPr>
                  <a:t>Enlaces al </a:t>
                </a:r>
                <a:br>
                  <a:rPr lang="es-ES" sz="1600" spc="-20" dirty="0">
                    <a:latin typeface="Amazon Ember" panose="020B0603020204020204" pitchFamily="34" charset="0"/>
                    <a:ea typeface="Amazon Ember" panose="020B0603020204020204" pitchFamily="34" charset="0"/>
                    <a:cs typeface="Amazon Ember" panose="020B0603020204020204" pitchFamily="34" charset="0"/>
                  </a:rPr>
                </a:br>
                <a:r>
                  <a:rPr lang="es-ES" sz="1600" spc="-20" dirty="0">
                    <a:latin typeface="Amazon Ember" panose="020B0603020204020204" pitchFamily="34" charset="0"/>
                    <a:ea typeface="Amazon Ember" panose="020B0603020204020204" pitchFamily="34" charset="0"/>
                    <a:cs typeface="Amazon Ember" panose="020B0603020204020204" pitchFamily="34" charset="0"/>
                  </a:rPr>
                  <a:t>sistema operativo</a:t>
                </a:r>
              </a:p>
            </p:txBody>
          </p:sp>
          <p:pic>
            <p:nvPicPr>
              <p:cNvPr id="12" name="Picture 11">
                <a:extLst>
                  <a:ext uri="{FF2B5EF4-FFF2-40B4-BE49-F238E27FC236}">
                    <a16:creationId xmlns:a16="http://schemas.microsoft.com/office/drawing/2014/main" id="{D899EBDC-7F7B-A1CF-E905-0A7DA6E00D7D}"/>
                  </a:ext>
                </a:extLst>
              </p:cNvPr>
              <p:cNvPicPr>
                <a:picLocks noChangeAspect="1"/>
              </p:cNvPicPr>
              <p:nvPr/>
            </p:nvPicPr>
            <p:blipFill>
              <a:blip r:embed="rId3"/>
              <a:stretch>
                <a:fillRect/>
              </a:stretch>
            </p:blipFill>
            <p:spPr>
              <a:xfrm>
                <a:off x="4503992" y="2549901"/>
                <a:ext cx="862767" cy="862767"/>
              </a:xfrm>
              <a:prstGeom prst="rect">
                <a:avLst/>
              </a:prstGeom>
            </p:spPr>
          </p:pic>
          <p:pic>
            <p:nvPicPr>
              <p:cNvPr id="13" name="Picture 13">
                <a:extLst>
                  <a:ext uri="{FF2B5EF4-FFF2-40B4-BE49-F238E27FC236}">
                    <a16:creationId xmlns:a16="http://schemas.microsoft.com/office/drawing/2014/main" id="{E166473E-A913-A5A2-A378-84FE11C0D4AB}"/>
                  </a:ext>
                </a:extLst>
              </p:cNvPr>
              <p:cNvPicPr>
                <a:picLocks noChangeAspect="1"/>
              </p:cNvPicPr>
              <p:nvPr/>
            </p:nvPicPr>
            <p:blipFill>
              <a:blip r:embed="rId4"/>
              <a:stretch>
                <a:fillRect/>
              </a:stretch>
            </p:blipFill>
            <p:spPr>
              <a:xfrm>
                <a:off x="4567060" y="4190406"/>
                <a:ext cx="736627" cy="736627"/>
              </a:xfrm>
              <a:prstGeom prst="rect">
                <a:avLst/>
              </a:prstGeom>
            </p:spPr>
          </p:pic>
          <p:pic>
            <p:nvPicPr>
              <p:cNvPr id="14" name="Picture 15">
                <a:extLst>
                  <a:ext uri="{FF2B5EF4-FFF2-40B4-BE49-F238E27FC236}">
                    <a16:creationId xmlns:a16="http://schemas.microsoft.com/office/drawing/2014/main" id="{992E09A6-0DD3-B680-80D1-71D8E4A2E210}"/>
                  </a:ext>
                </a:extLst>
              </p:cNvPr>
              <p:cNvPicPr>
                <a:picLocks noChangeAspect="1"/>
              </p:cNvPicPr>
              <p:nvPr/>
            </p:nvPicPr>
            <p:blipFill>
              <a:blip r:embed="rId5"/>
              <a:stretch>
                <a:fillRect/>
              </a:stretch>
            </p:blipFill>
            <p:spPr>
              <a:xfrm>
                <a:off x="4633736" y="3471433"/>
                <a:ext cx="603277" cy="603277"/>
              </a:xfrm>
              <a:prstGeom prst="rect">
                <a:avLst/>
              </a:prstGeom>
            </p:spPr>
          </p:pic>
        </p:grpSp>
        <p:sp>
          <p:nvSpPr>
            <p:cNvPr id="6" name="Rectangle 17">
              <a:extLst>
                <a:ext uri="{FF2B5EF4-FFF2-40B4-BE49-F238E27FC236}">
                  <a16:creationId xmlns:a16="http://schemas.microsoft.com/office/drawing/2014/main" id="{DF0B0108-FC2F-1DCA-2663-3446D6C7048D}"/>
                </a:ext>
              </a:extLst>
            </p:cNvPr>
            <p:cNvSpPr/>
            <p:nvPr/>
          </p:nvSpPr>
          <p:spPr>
            <a:xfrm>
              <a:off x="2429345" y="1765760"/>
              <a:ext cx="1363469" cy="405403"/>
            </a:xfrm>
            <a:prstGeom prst="rect">
              <a:avLst/>
            </a:prstGeom>
          </p:spPr>
          <p:txBody>
            <a:bodyPr wrap="none" rtlCol="0">
              <a:spAutoFit/>
            </a:bodyPr>
            <a:lstStyle/>
            <a:p>
              <a:pPr algn="ctr" rtl="0"/>
              <a:r>
                <a:rPr lang="es-ES" sz="3600" b="1"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Contenedor</a:t>
              </a:r>
            </a:p>
          </p:txBody>
        </p:sp>
      </p:grpSp>
    </p:spTree>
    <p:extLst>
      <p:ext uri="{BB962C8B-B14F-4D97-AF65-F5344CB8AC3E}">
        <p14:creationId xmlns:p14="http://schemas.microsoft.com/office/powerpoint/2010/main" val="2517733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D5CB73-DB39-C0CA-226D-1D81AD6E7ADD}"/>
              </a:ext>
            </a:extLst>
          </p:cNvPr>
          <p:cNvSpPr>
            <a:spLocks noGrp="1"/>
          </p:cNvSpPr>
          <p:nvPr>
            <p:ph type="title"/>
          </p:nvPr>
        </p:nvSpPr>
        <p:spPr/>
        <p:txBody>
          <a:bodyPr/>
          <a:lstStyle/>
          <a:p>
            <a:r>
              <a:rPr lang="es-CL" dirty="0"/>
              <a:t>¿Qué es Docker?</a:t>
            </a:r>
          </a:p>
        </p:txBody>
      </p:sp>
      <p:sp>
        <p:nvSpPr>
          <p:cNvPr id="3" name="Content Placeholder 2">
            <a:extLst>
              <a:ext uri="{FF2B5EF4-FFF2-40B4-BE49-F238E27FC236}">
                <a16:creationId xmlns:a16="http://schemas.microsoft.com/office/drawing/2014/main" id="{5B668A4C-3D95-C2CE-02D1-30DCBC0FC2BD}"/>
              </a:ext>
            </a:extLst>
          </p:cNvPr>
          <p:cNvSpPr txBox="1">
            <a:spLocks/>
          </p:cNvSpPr>
          <p:nvPr/>
        </p:nvSpPr>
        <p:spPr>
          <a:xfrm>
            <a:off x="1212850" y="3330575"/>
            <a:ext cx="9144000" cy="4924425"/>
          </a:xfrm>
          <a:prstGeom prst="rect">
            <a:avLst/>
          </a:prstGeom>
        </p:spPr>
        <p:txBody>
          <a:bodyPr wrap="square" lIns="0" tIns="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457200" indent="-457200" rtl="0">
              <a:buFont typeface="Arial" panose="020B0604020202020204" pitchFamily="34" charset="0"/>
              <a:buChar char="•"/>
            </a:pPr>
            <a:r>
              <a:rPr lang="es-ES" sz="3200" b="1" dirty="0">
                <a:solidFill>
                  <a:schemeClr val="accent5"/>
                </a:solidFill>
                <a:latin typeface="+mj-lt"/>
              </a:rPr>
              <a:t>Docker</a:t>
            </a:r>
            <a:r>
              <a:rPr lang="es-ES" sz="3200" dirty="0">
                <a:latin typeface="+mj-lt"/>
              </a:rPr>
              <a:t> es una plataforma de software que le permite crear, probar e implementar aplicaciones rápidamente.</a:t>
            </a:r>
          </a:p>
          <a:p>
            <a:pPr marL="457200" indent="-457200" rtl="0">
              <a:buFont typeface="Arial" panose="020B0604020202020204" pitchFamily="34" charset="0"/>
              <a:buChar char="•"/>
            </a:pPr>
            <a:endParaRPr lang="es-ES" sz="3200" dirty="0">
              <a:latin typeface="+mj-lt"/>
            </a:endParaRPr>
          </a:p>
          <a:p>
            <a:pPr marL="457200" indent="-457200" rtl="0">
              <a:buFont typeface="Arial" panose="020B0604020202020204" pitchFamily="34" charset="0"/>
              <a:buChar char="•"/>
            </a:pPr>
            <a:r>
              <a:rPr lang="es-ES" sz="3200" dirty="0">
                <a:latin typeface="+mj-lt"/>
              </a:rPr>
              <a:t>Puede ejecutar contenedores en Docker.</a:t>
            </a:r>
          </a:p>
          <a:p>
            <a:pPr marL="914400" lvl="1" indent="-457200" rtl="0">
              <a:buFont typeface="Arial" panose="020B0604020202020204" pitchFamily="34" charset="0"/>
              <a:buChar char="•"/>
            </a:pPr>
            <a:r>
              <a:rPr lang="es-ES" sz="3200" dirty="0">
                <a:latin typeface="+mj-lt"/>
              </a:rPr>
              <a:t>Los contenedores se crean a partir de una plantilla denominada </a:t>
            </a:r>
            <a:r>
              <a:rPr lang="es-ES" sz="3200" i="1" dirty="0">
                <a:latin typeface="+mj-lt"/>
              </a:rPr>
              <a:t>imagen</a:t>
            </a:r>
            <a:r>
              <a:rPr lang="es-ES" sz="3200" dirty="0">
                <a:latin typeface="+mj-lt"/>
              </a:rPr>
              <a:t>.</a:t>
            </a:r>
          </a:p>
          <a:p>
            <a:pPr marL="914400" lvl="1" indent="-457200" rtl="0">
              <a:buFont typeface="Arial" panose="020B0604020202020204" pitchFamily="34" charset="0"/>
              <a:buChar char="•"/>
            </a:pPr>
            <a:endParaRPr lang="es-ES" sz="3200" dirty="0">
              <a:latin typeface="+mj-lt"/>
            </a:endParaRPr>
          </a:p>
          <a:p>
            <a:pPr marL="457200" indent="-457200" rtl="0">
              <a:buFont typeface="Arial" panose="020B0604020202020204" pitchFamily="34" charset="0"/>
              <a:buChar char="•"/>
            </a:pPr>
            <a:r>
              <a:rPr lang="es-ES" sz="3200" dirty="0">
                <a:latin typeface="+mj-lt"/>
              </a:rPr>
              <a:t>Un</a:t>
            </a:r>
            <a:r>
              <a:rPr lang="es-ES" sz="3200" b="1" dirty="0">
                <a:solidFill>
                  <a:schemeClr val="accent5"/>
                </a:solidFill>
                <a:latin typeface="+mj-lt"/>
              </a:rPr>
              <a:t> contenedor</a:t>
            </a:r>
            <a:r>
              <a:rPr lang="es-ES" sz="3200" dirty="0">
                <a:latin typeface="+mj-lt"/>
              </a:rPr>
              <a:t> tiene todo lo que una aplicación de software necesita para ejecutarse.</a:t>
            </a:r>
          </a:p>
        </p:txBody>
      </p:sp>
      <p:graphicFrame>
        <p:nvGraphicFramePr>
          <p:cNvPr id="4" name="Diagram 9" descr="graphic that shows that containers have everything the software needs to run: libraries, system tools, code, and runtime.">
            <a:extLst>
              <a:ext uri="{FF2B5EF4-FFF2-40B4-BE49-F238E27FC236}">
                <a16:creationId xmlns:a16="http://schemas.microsoft.com/office/drawing/2014/main" id="{B35DB7FA-28AD-7ECB-8C0B-F8672E87C992}"/>
              </a:ext>
            </a:extLst>
          </p:cNvPr>
          <p:cNvGraphicFramePr/>
          <p:nvPr>
            <p:extLst>
              <p:ext uri="{D42A27DB-BD31-4B8C-83A1-F6EECF244321}">
                <p14:modId xmlns:p14="http://schemas.microsoft.com/office/powerpoint/2010/main" val="1113167460"/>
              </p:ext>
            </p:extLst>
          </p:nvPr>
        </p:nvGraphicFramePr>
        <p:xfrm>
          <a:off x="11423650" y="4511675"/>
          <a:ext cx="6248400" cy="3733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10">
            <a:extLst>
              <a:ext uri="{FF2B5EF4-FFF2-40B4-BE49-F238E27FC236}">
                <a16:creationId xmlns:a16="http://schemas.microsoft.com/office/drawing/2014/main" id="{6E57BB2A-6F19-AFE4-637E-F3A8D2926883}"/>
              </a:ext>
              <a:ext uri="{C183D7F6-B498-43B3-948B-1728B52AA6E4}">
                <adec:decorative xmlns:adec="http://schemas.microsoft.com/office/drawing/2017/decorative" val="1"/>
              </a:ext>
            </a:extLst>
          </p:cNvPr>
          <p:cNvSpPr txBox="1"/>
          <p:nvPr/>
        </p:nvSpPr>
        <p:spPr>
          <a:xfrm>
            <a:off x="13407964" y="3650686"/>
            <a:ext cx="2279771" cy="523220"/>
          </a:xfrm>
          <a:prstGeom prst="rect">
            <a:avLst/>
          </a:prstGeom>
          <a:noFill/>
        </p:spPr>
        <p:txBody>
          <a:bodyPr wrap="square" rtlCol="0">
            <a:spAutoFit/>
          </a:bodyPr>
          <a:lstStyle/>
          <a:p>
            <a:pPr algn="ctr" rtl="0"/>
            <a:r>
              <a:rPr lang="es-ES" sz="2800" b="1" dirty="0">
                <a:latin typeface="+mj-lt"/>
              </a:rPr>
              <a:t>Contenedor</a:t>
            </a:r>
          </a:p>
        </p:txBody>
      </p:sp>
      <p:pic>
        <p:nvPicPr>
          <p:cNvPr id="6" name="Graphic 11">
            <a:extLst>
              <a:ext uri="{FF2B5EF4-FFF2-40B4-BE49-F238E27FC236}">
                <a16:creationId xmlns:a16="http://schemas.microsoft.com/office/drawing/2014/main" id="{DE796C38-5662-3BE8-00B9-EC4D89CC7C79}"/>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633450" y="2688537"/>
            <a:ext cx="1752599" cy="1116822"/>
          </a:xfrm>
          <a:prstGeom prst="rect">
            <a:avLst/>
          </a:prstGeom>
        </p:spPr>
      </p:pic>
      <p:pic>
        <p:nvPicPr>
          <p:cNvPr id="3074" name="Picture 2" descr="Instalar Docker y Docker-compose - jblazquez">
            <a:extLst>
              <a:ext uri="{FF2B5EF4-FFF2-40B4-BE49-F238E27FC236}">
                <a16:creationId xmlns:a16="http://schemas.microsoft.com/office/drawing/2014/main" id="{09715461-7D8F-855B-31F5-EC2E81B1FE0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757650" y="582167"/>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75631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E0199C-6FEC-A1B1-A30A-FB62E2E87A98}"/>
              </a:ext>
            </a:extLst>
          </p:cNvPr>
          <p:cNvSpPr>
            <a:spLocks noGrp="1"/>
          </p:cNvSpPr>
          <p:nvPr>
            <p:ph type="title"/>
          </p:nvPr>
        </p:nvSpPr>
        <p:spPr/>
        <p:txBody>
          <a:bodyPr/>
          <a:lstStyle/>
          <a:p>
            <a:r>
              <a:rPr lang="es-CL" dirty="0"/>
              <a:t>Contenedores vs Máquinas Virtuales</a:t>
            </a:r>
          </a:p>
        </p:txBody>
      </p:sp>
      <p:sp>
        <p:nvSpPr>
          <p:cNvPr id="5" name="TextBox 31">
            <a:extLst>
              <a:ext uri="{FF2B5EF4-FFF2-40B4-BE49-F238E27FC236}">
                <a16:creationId xmlns:a16="http://schemas.microsoft.com/office/drawing/2014/main" id="{A1F15873-688F-A064-BD68-9703C57E5284}"/>
              </a:ext>
            </a:extLst>
          </p:cNvPr>
          <p:cNvSpPr txBox="1"/>
          <p:nvPr/>
        </p:nvSpPr>
        <p:spPr>
          <a:xfrm>
            <a:off x="10696682" y="2101706"/>
            <a:ext cx="5152373" cy="369332"/>
          </a:xfrm>
          <a:prstGeom prst="rect">
            <a:avLst/>
          </a:prstGeom>
          <a:solidFill>
            <a:schemeClr val="bg1"/>
          </a:solidFill>
        </p:spPr>
        <p:txBody>
          <a:bodyPr wrap="none" rtlCol="0">
            <a:spAutoFit/>
          </a:bodyPr>
          <a:lstStyle/>
          <a:p>
            <a:pPr algn="ctr" rtl="0"/>
            <a:r>
              <a:rPr lang="es-ES" b="1"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Tres máquinas virtuales</a:t>
            </a:r>
            <a:r>
              <a:rPr lang="es-ES"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 </a:t>
            </a:r>
            <a:r>
              <a:rPr lang="es-ES"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en tres instancias EC2</a:t>
            </a:r>
          </a:p>
        </p:txBody>
      </p:sp>
      <p:grpSp>
        <p:nvGrpSpPr>
          <p:cNvPr id="6" name="Group 3" descr="complicated diagram that contracts how virtual machines run, each one hosting a single app in isolation from each other, vs how multiple containers, each hosting an isolated app, can run on a single VM, thanks to Docker features.">
            <a:extLst>
              <a:ext uri="{FF2B5EF4-FFF2-40B4-BE49-F238E27FC236}">
                <a16:creationId xmlns:a16="http://schemas.microsoft.com/office/drawing/2014/main" id="{547F2E56-6431-3FB7-B897-9BBFE4C69D94}"/>
              </a:ext>
            </a:extLst>
          </p:cNvPr>
          <p:cNvGrpSpPr/>
          <p:nvPr/>
        </p:nvGrpSpPr>
        <p:grpSpPr>
          <a:xfrm>
            <a:off x="1289050" y="2669536"/>
            <a:ext cx="18562935" cy="7334068"/>
            <a:chOff x="419100" y="1494107"/>
            <a:chExt cx="11874500" cy="4904395"/>
          </a:xfrm>
        </p:grpSpPr>
        <p:sp>
          <p:nvSpPr>
            <p:cNvPr id="7" name="TextBox 8">
              <a:extLst>
                <a:ext uri="{FF2B5EF4-FFF2-40B4-BE49-F238E27FC236}">
                  <a16:creationId xmlns:a16="http://schemas.microsoft.com/office/drawing/2014/main" id="{5725E913-9B3E-0269-1194-232191EDDED3}"/>
                </a:ext>
              </a:extLst>
            </p:cNvPr>
            <p:cNvSpPr txBox="1"/>
            <p:nvPr/>
          </p:nvSpPr>
          <p:spPr>
            <a:xfrm>
              <a:off x="8779631" y="1861325"/>
              <a:ext cx="1363288" cy="646331"/>
            </a:xfrm>
            <a:prstGeom prst="rect">
              <a:avLst/>
            </a:prstGeom>
            <a:noFill/>
          </p:spPr>
          <p:txBody>
            <a:bodyPr wrap="square" rtlCol="0">
              <a:spAutoFit/>
            </a:bodyPr>
            <a:lstStyle/>
            <a:p>
              <a:pPr algn="ctr" rtl="0"/>
              <a:r>
                <a:rPr lang="es-ES">
                  <a:solidFill>
                    <a:schemeClr val="bg1"/>
                  </a:solidFill>
                  <a:latin typeface="Amazon Ember" panose="020B0603020204020204" pitchFamily="34" charset="0"/>
                  <a:ea typeface="Amazon Ember" panose="020B0603020204020204" pitchFamily="34" charset="0"/>
                  <a:cs typeface="Amazon Ember" panose="020B0603020204020204" pitchFamily="34" charset="0"/>
                </a:rPr>
                <a:t>Contenedor</a:t>
              </a:r>
            </a:p>
          </p:txBody>
        </p:sp>
        <p:sp>
          <p:nvSpPr>
            <p:cNvPr id="8" name="Rounded Rectangle 9">
              <a:extLst>
                <a:ext uri="{FF2B5EF4-FFF2-40B4-BE49-F238E27FC236}">
                  <a16:creationId xmlns:a16="http://schemas.microsoft.com/office/drawing/2014/main" id="{FD8289BB-9F3C-7C9A-1803-BBCAFE0FE94E}"/>
                </a:ext>
              </a:extLst>
            </p:cNvPr>
            <p:cNvSpPr/>
            <p:nvPr/>
          </p:nvSpPr>
          <p:spPr>
            <a:xfrm>
              <a:off x="419101" y="5957436"/>
              <a:ext cx="9989819" cy="441066"/>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s-ES">
                  <a:solidFill>
                    <a:schemeClr val="tx1"/>
                  </a:solidFill>
                  <a:latin typeface="Amazon Ember" panose="020B0603020204020204" pitchFamily="34" charset="0"/>
                  <a:ea typeface="Amazon Ember" panose="020B0603020204020204" pitchFamily="34" charset="0"/>
                  <a:cs typeface="Amazon Ember" panose="020B0603020204020204" pitchFamily="34" charset="0"/>
                </a:rPr>
                <a:t>Servidor físico</a:t>
              </a:r>
            </a:p>
          </p:txBody>
        </p:sp>
        <p:sp>
          <p:nvSpPr>
            <p:cNvPr id="9" name="Rounded Rectangle 10">
              <a:extLst>
                <a:ext uri="{FF2B5EF4-FFF2-40B4-BE49-F238E27FC236}">
                  <a16:creationId xmlns:a16="http://schemas.microsoft.com/office/drawing/2014/main" id="{3F216D21-D850-5E33-971D-3F67C6A94B2D}"/>
                </a:ext>
              </a:extLst>
            </p:cNvPr>
            <p:cNvSpPr/>
            <p:nvPr/>
          </p:nvSpPr>
          <p:spPr>
            <a:xfrm>
              <a:off x="419101" y="5478447"/>
              <a:ext cx="9989819" cy="39731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s-ES">
                  <a:solidFill>
                    <a:schemeClr val="tx1"/>
                  </a:solidFill>
                  <a:latin typeface="Amazon Ember" panose="020B0603020204020204" pitchFamily="34" charset="0"/>
                  <a:ea typeface="Amazon Ember" panose="020B0603020204020204" pitchFamily="34" charset="0"/>
                  <a:cs typeface="Amazon Ember" panose="020B0603020204020204" pitchFamily="34" charset="0"/>
                </a:rPr>
                <a:t>Sistema operativo de host</a:t>
              </a: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Rounded Rectangle 11">
              <a:extLst>
                <a:ext uri="{FF2B5EF4-FFF2-40B4-BE49-F238E27FC236}">
                  <a16:creationId xmlns:a16="http://schemas.microsoft.com/office/drawing/2014/main" id="{9CE6A14C-63C4-B594-A5C3-939F7C8BA91A}"/>
                </a:ext>
              </a:extLst>
            </p:cNvPr>
            <p:cNvSpPr/>
            <p:nvPr/>
          </p:nvSpPr>
          <p:spPr>
            <a:xfrm>
              <a:off x="419101" y="4989438"/>
              <a:ext cx="9989819" cy="397315"/>
            </a:xfrm>
            <a:prstGeom prst="round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s-ES">
                  <a:solidFill>
                    <a:schemeClr val="tx1"/>
                  </a:solidFill>
                  <a:latin typeface="Amazon Ember" panose="020B0603020204020204" pitchFamily="34" charset="0"/>
                  <a:ea typeface="Amazon Ember" panose="020B0603020204020204" pitchFamily="34" charset="0"/>
                  <a:cs typeface="Amazon Ember" panose="020B0603020204020204" pitchFamily="34" charset="0"/>
                </a:rPr>
                <a:t>Hipervisor</a:t>
              </a: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Rounded Rectangle 12">
              <a:extLst>
                <a:ext uri="{FF2B5EF4-FFF2-40B4-BE49-F238E27FC236}">
                  <a16:creationId xmlns:a16="http://schemas.microsoft.com/office/drawing/2014/main" id="{AB9EF87A-75FD-1BAD-FEA6-4C31266CA13A}"/>
                </a:ext>
              </a:extLst>
            </p:cNvPr>
            <p:cNvSpPr/>
            <p:nvPr/>
          </p:nvSpPr>
          <p:spPr>
            <a:xfrm>
              <a:off x="6117215" y="3198038"/>
              <a:ext cx="1179576" cy="1554480"/>
            </a:xfrm>
            <a:prstGeom prst="roundRect">
              <a:avLst>
                <a:gd name="adj" fmla="val 8219"/>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s-ES" sz="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SO invitado de la instancia EC2</a:t>
              </a:r>
              <a:endPar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2" name="Rounded Rectangle 13">
              <a:extLst>
                <a:ext uri="{FF2B5EF4-FFF2-40B4-BE49-F238E27FC236}">
                  <a16:creationId xmlns:a16="http://schemas.microsoft.com/office/drawing/2014/main" id="{DB10211C-BC43-7F23-01D4-AC886CEAEAFD}"/>
                </a:ext>
              </a:extLst>
            </p:cNvPr>
            <p:cNvSpPr/>
            <p:nvPr/>
          </p:nvSpPr>
          <p:spPr>
            <a:xfrm>
              <a:off x="7521713" y="3198038"/>
              <a:ext cx="1179576" cy="1554480"/>
            </a:xfrm>
            <a:prstGeom prst="roundRect">
              <a:avLst>
                <a:gd name="adj" fmla="val 728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s-ES" sz="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SO invitado de la instancia EC2</a:t>
              </a:r>
              <a:endPar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Rounded Rectangle 14">
              <a:extLst>
                <a:ext uri="{FF2B5EF4-FFF2-40B4-BE49-F238E27FC236}">
                  <a16:creationId xmlns:a16="http://schemas.microsoft.com/office/drawing/2014/main" id="{93C4AE0F-EBE5-21CB-2A88-AD70A1DCF15F}"/>
                </a:ext>
              </a:extLst>
            </p:cNvPr>
            <p:cNvSpPr/>
            <p:nvPr/>
          </p:nvSpPr>
          <p:spPr>
            <a:xfrm>
              <a:off x="8926406" y="3198038"/>
              <a:ext cx="1179576" cy="1554480"/>
            </a:xfrm>
            <a:prstGeom prst="roundRect">
              <a:avLst>
                <a:gd name="adj" fmla="val 8219"/>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s-ES" sz="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SO invitado de la instancia EC2</a:t>
              </a:r>
              <a:endPar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ounded Rectangle 15">
              <a:extLst>
                <a:ext uri="{FF2B5EF4-FFF2-40B4-BE49-F238E27FC236}">
                  <a16:creationId xmlns:a16="http://schemas.microsoft.com/office/drawing/2014/main" id="{095ADE9D-C85F-6BB6-C07B-A14850240CFE}"/>
                </a:ext>
              </a:extLst>
            </p:cNvPr>
            <p:cNvSpPr/>
            <p:nvPr/>
          </p:nvSpPr>
          <p:spPr>
            <a:xfrm>
              <a:off x="6117215" y="2753463"/>
              <a:ext cx="1179576" cy="399977"/>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s-E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Recipientes/</a:t>
              </a:r>
              <a:br>
                <a:rPr lang="es-E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br>
              <a:r>
                <a:rPr lang="es-E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bibliotecas</a:t>
              </a:r>
              <a:endPar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ounded Rectangle 16">
              <a:extLst>
                <a:ext uri="{FF2B5EF4-FFF2-40B4-BE49-F238E27FC236}">
                  <a16:creationId xmlns:a16="http://schemas.microsoft.com/office/drawing/2014/main" id="{D83113B6-FF4A-3E57-513A-9612B5BE80B0}"/>
                </a:ext>
              </a:extLst>
            </p:cNvPr>
            <p:cNvSpPr/>
            <p:nvPr/>
          </p:nvSpPr>
          <p:spPr>
            <a:xfrm>
              <a:off x="6117215" y="2236157"/>
              <a:ext cx="1179576" cy="399977"/>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s-E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Aplicación 1</a:t>
              </a:r>
              <a:endPar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Rounded Rectangle 17">
              <a:extLst>
                <a:ext uri="{FF2B5EF4-FFF2-40B4-BE49-F238E27FC236}">
                  <a16:creationId xmlns:a16="http://schemas.microsoft.com/office/drawing/2014/main" id="{F1C727EB-5234-8794-04A2-A82A15B8E9B1}"/>
                </a:ext>
              </a:extLst>
            </p:cNvPr>
            <p:cNvSpPr/>
            <p:nvPr/>
          </p:nvSpPr>
          <p:spPr>
            <a:xfrm>
              <a:off x="7521713" y="2736580"/>
              <a:ext cx="1179576" cy="399977"/>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s-E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Recipientes/</a:t>
              </a:r>
              <a:br>
                <a:rPr lang="es-E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br>
              <a:r>
                <a:rPr lang="es-E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bibliotecas</a:t>
              </a:r>
              <a:endPar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Rounded Rectangle 18">
              <a:extLst>
                <a:ext uri="{FF2B5EF4-FFF2-40B4-BE49-F238E27FC236}">
                  <a16:creationId xmlns:a16="http://schemas.microsoft.com/office/drawing/2014/main" id="{6F5387F1-9F5B-9FA2-3EB3-B14B773BD4B2}"/>
                </a:ext>
              </a:extLst>
            </p:cNvPr>
            <p:cNvSpPr/>
            <p:nvPr/>
          </p:nvSpPr>
          <p:spPr>
            <a:xfrm>
              <a:off x="7521713" y="2219274"/>
              <a:ext cx="1179576" cy="399977"/>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s-ES" sz="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Aplicación 2</a:t>
              </a:r>
              <a:endPar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Rounded Rectangle 19">
              <a:extLst>
                <a:ext uri="{FF2B5EF4-FFF2-40B4-BE49-F238E27FC236}">
                  <a16:creationId xmlns:a16="http://schemas.microsoft.com/office/drawing/2014/main" id="{C10510E1-0E69-663F-C400-FD1F09B416B7}"/>
                </a:ext>
              </a:extLst>
            </p:cNvPr>
            <p:cNvSpPr/>
            <p:nvPr/>
          </p:nvSpPr>
          <p:spPr>
            <a:xfrm>
              <a:off x="8926406" y="2736580"/>
              <a:ext cx="1179576" cy="39997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s-E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Recipientes/</a:t>
              </a:r>
              <a:br>
                <a:rPr lang="es-E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br>
              <a:r>
                <a:rPr lang="es-E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bibliotecas</a:t>
              </a:r>
              <a:endPar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9" name="Rounded Rectangle 20">
              <a:extLst>
                <a:ext uri="{FF2B5EF4-FFF2-40B4-BE49-F238E27FC236}">
                  <a16:creationId xmlns:a16="http://schemas.microsoft.com/office/drawing/2014/main" id="{3B9AC422-B976-5200-C5DE-1B5FAA7DF7BE}"/>
                </a:ext>
              </a:extLst>
            </p:cNvPr>
            <p:cNvSpPr/>
            <p:nvPr/>
          </p:nvSpPr>
          <p:spPr>
            <a:xfrm>
              <a:off x="8926406" y="2219274"/>
              <a:ext cx="1179576" cy="39997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s-ES" sz="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Aplicación 3</a:t>
              </a:r>
              <a:endPar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Rounded Rectangle 2">
              <a:extLst>
                <a:ext uri="{FF2B5EF4-FFF2-40B4-BE49-F238E27FC236}">
                  <a16:creationId xmlns:a16="http://schemas.microsoft.com/office/drawing/2014/main" id="{2FE498A2-A096-C530-1A7D-AAB00C1BBC67}"/>
                </a:ext>
              </a:extLst>
            </p:cNvPr>
            <p:cNvSpPr/>
            <p:nvPr/>
          </p:nvSpPr>
          <p:spPr>
            <a:xfrm>
              <a:off x="5947876" y="1494107"/>
              <a:ext cx="4310796" cy="3411511"/>
            </a:xfrm>
            <a:prstGeom prst="roundRect">
              <a:avLst>
                <a:gd name="adj" fmla="val 951"/>
              </a:avLst>
            </a:prstGeom>
            <a:noFill/>
            <a:ln w="254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1" name="Rounded Rectangle 35">
              <a:extLst>
                <a:ext uri="{FF2B5EF4-FFF2-40B4-BE49-F238E27FC236}">
                  <a16:creationId xmlns:a16="http://schemas.microsoft.com/office/drawing/2014/main" id="{5FE9ECCA-CB5D-B576-D3C4-DF6718E2D240}"/>
                </a:ext>
              </a:extLst>
            </p:cNvPr>
            <p:cNvSpPr/>
            <p:nvPr/>
          </p:nvSpPr>
          <p:spPr>
            <a:xfrm>
              <a:off x="607196" y="3198723"/>
              <a:ext cx="914400" cy="1062634"/>
            </a:xfrm>
            <a:prstGeom prst="round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s-ES" sz="1600">
                  <a:solidFill>
                    <a:schemeClr val="tx1"/>
                  </a:solidFill>
                  <a:latin typeface="Amazon Ember" panose="020B0603020204020204" pitchFamily="34" charset="0"/>
                  <a:ea typeface="Amazon Ember" panose="020B0603020204020204" pitchFamily="34" charset="0"/>
                  <a:cs typeface="Amazon Ember" panose="020B0603020204020204" pitchFamily="34" charset="0"/>
                </a:rPr>
                <a:t>Motor Docker</a:t>
              </a:r>
              <a:endPar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2" name="Rounded Rectangle 36">
              <a:extLst>
                <a:ext uri="{FF2B5EF4-FFF2-40B4-BE49-F238E27FC236}">
                  <a16:creationId xmlns:a16="http://schemas.microsoft.com/office/drawing/2014/main" id="{23A57545-E1EF-9EC8-3398-04E12B3469BC}"/>
                </a:ext>
              </a:extLst>
            </p:cNvPr>
            <p:cNvSpPr/>
            <p:nvPr/>
          </p:nvSpPr>
          <p:spPr>
            <a:xfrm>
              <a:off x="1670099" y="3807143"/>
              <a:ext cx="1179576" cy="399977"/>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s-E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Recipientes/</a:t>
              </a:r>
              <a:br>
                <a:rPr lang="es-E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br>
              <a:r>
                <a:rPr lang="es-E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bibliotecas</a:t>
              </a:r>
              <a:endPar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 name="Rounded Rectangle 37">
              <a:extLst>
                <a:ext uri="{FF2B5EF4-FFF2-40B4-BE49-F238E27FC236}">
                  <a16:creationId xmlns:a16="http://schemas.microsoft.com/office/drawing/2014/main" id="{5E9BBDD5-8C6F-9ACB-CEA3-C3D10015FFD3}"/>
                </a:ext>
              </a:extLst>
            </p:cNvPr>
            <p:cNvSpPr/>
            <p:nvPr/>
          </p:nvSpPr>
          <p:spPr>
            <a:xfrm>
              <a:off x="1670099" y="3304387"/>
              <a:ext cx="1179576" cy="399977"/>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s-E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Aplicación 1</a:t>
              </a:r>
              <a:endPar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 name="Rounded Rectangle 38">
              <a:extLst>
                <a:ext uri="{FF2B5EF4-FFF2-40B4-BE49-F238E27FC236}">
                  <a16:creationId xmlns:a16="http://schemas.microsoft.com/office/drawing/2014/main" id="{2FC3C176-7B7E-FB5A-B6F8-46FED49CAC99}"/>
                </a:ext>
              </a:extLst>
            </p:cNvPr>
            <p:cNvSpPr/>
            <p:nvPr/>
          </p:nvSpPr>
          <p:spPr>
            <a:xfrm>
              <a:off x="3028360" y="3804811"/>
              <a:ext cx="1179576" cy="399977"/>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s-E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Recipientes/</a:t>
              </a:r>
              <a:br>
                <a:rPr lang="es-E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br>
              <a:r>
                <a:rPr lang="es-E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bibliotecas</a:t>
              </a:r>
              <a:endPar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Rounded Rectangle 39">
              <a:extLst>
                <a:ext uri="{FF2B5EF4-FFF2-40B4-BE49-F238E27FC236}">
                  <a16:creationId xmlns:a16="http://schemas.microsoft.com/office/drawing/2014/main" id="{06EFD8F9-07BC-2D59-73BD-AF57E2008D87}"/>
                </a:ext>
              </a:extLst>
            </p:cNvPr>
            <p:cNvSpPr/>
            <p:nvPr/>
          </p:nvSpPr>
          <p:spPr>
            <a:xfrm>
              <a:off x="3028360" y="3287505"/>
              <a:ext cx="1179576" cy="399977"/>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s-E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Aplicación 2</a:t>
              </a:r>
              <a:endPar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6" name="Rounded Rectangle 40">
              <a:extLst>
                <a:ext uri="{FF2B5EF4-FFF2-40B4-BE49-F238E27FC236}">
                  <a16:creationId xmlns:a16="http://schemas.microsoft.com/office/drawing/2014/main" id="{1AC03020-2D32-6955-F673-E79092112639}"/>
                </a:ext>
              </a:extLst>
            </p:cNvPr>
            <p:cNvSpPr/>
            <p:nvPr/>
          </p:nvSpPr>
          <p:spPr>
            <a:xfrm>
              <a:off x="4427942" y="3804811"/>
              <a:ext cx="1179576" cy="39997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s-E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Recipientes/</a:t>
              </a:r>
              <a:br>
                <a:rPr lang="es-E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br>
              <a:r>
                <a:rPr lang="es-E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bibliotecas</a:t>
              </a:r>
              <a:endPar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7" name="Rounded Rectangle 41">
              <a:extLst>
                <a:ext uri="{FF2B5EF4-FFF2-40B4-BE49-F238E27FC236}">
                  <a16:creationId xmlns:a16="http://schemas.microsoft.com/office/drawing/2014/main" id="{EC0ACFA4-666A-837B-01DE-B69F8DF65465}"/>
                </a:ext>
              </a:extLst>
            </p:cNvPr>
            <p:cNvSpPr/>
            <p:nvPr/>
          </p:nvSpPr>
          <p:spPr>
            <a:xfrm>
              <a:off x="4427942" y="3287505"/>
              <a:ext cx="1179576" cy="39997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s-E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Aplicación 3</a:t>
              </a:r>
              <a:endPar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8" name="Rounded Rectangle 42">
              <a:extLst>
                <a:ext uri="{FF2B5EF4-FFF2-40B4-BE49-F238E27FC236}">
                  <a16:creationId xmlns:a16="http://schemas.microsoft.com/office/drawing/2014/main" id="{3832A89E-A70D-8120-C305-EA321A1DFC9B}"/>
                </a:ext>
              </a:extLst>
            </p:cNvPr>
            <p:cNvSpPr/>
            <p:nvPr/>
          </p:nvSpPr>
          <p:spPr>
            <a:xfrm>
              <a:off x="447676" y="2373424"/>
              <a:ext cx="5337566" cy="2509334"/>
            </a:xfrm>
            <a:prstGeom prst="roundRect">
              <a:avLst>
                <a:gd name="adj" fmla="val 951"/>
              </a:avLst>
            </a:prstGeom>
            <a:noFill/>
            <a:ln w="254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9" name="TextBox 43">
              <a:extLst>
                <a:ext uri="{FF2B5EF4-FFF2-40B4-BE49-F238E27FC236}">
                  <a16:creationId xmlns:a16="http://schemas.microsoft.com/office/drawing/2014/main" id="{1BB7FD63-BDDD-B10B-A953-14E6EC94D170}"/>
                </a:ext>
              </a:extLst>
            </p:cNvPr>
            <p:cNvSpPr txBox="1"/>
            <p:nvPr/>
          </p:nvSpPr>
          <p:spPr>
            <a:xfrm>
              <a:off x="419100" y="1972073"/>
              <a:ext cx="4927600" cy="369332"/>
            </a:xfrm>
            <a:prstGeom prst="rect">
              <a:avLst/>
            </a:prstGeom>
            <a:solidFill>
              <a:schemeClr val="bg1"/>
            </a:solidFill>
          </p:spPr>
          <p:txBody>
            <a:bodyPr wrap="square" rtlCol="0">
              <a:spAutoFit/>
            </a:bodyPr>
            <a:lstStyle/>
            <a:p>
              <a:pPr rtl="0"/>
              <a:r>
                <a:rPr lang="es-ES" b="1"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Tres contenedores</a:t>
              </a:r>
              <a:r>
                <a:rPr lang="es-ES"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 en una instancia EC2</a:t>
              </a:r>
            </a:p>
          </p:txBody>
        </p:sp>
        <p:sp>
          <p:nvSpPr>
            <p:cNvPr id="30" name="Rounded Rectangle 45">
              <a:extLst>
                <a:ext uri="{FF2B5EF4-FFF2-40B4-BE49-F238E27FC236}">
                  <a16:creationId xmlns:a16="http://schemas.microsoft.com/office/drawing/2014/main" id="{9A608DBB-FC93-5ACD-BCCE-D8AE761E8598}"/>
                </a:ext>
              </a:extLst>
            </p:cNvPr>
            <p:cNvSpPr/>
            <p:nvPr/>
          </p:nvSpPr>
          <p:spPr>
            <a:xfrm>
              <a:off x="641007" y="4355203"/>
              <a:ext cx="5040879" cy="397315"/>
            </a:xfrm>
            <a:prstGeom prst="roundRect">
              <a:avLst>
                <a:gd name="adj" fmla="val 8219"/>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s-ES">
                  <a:solidFill>
                    <a:schemeClr val="tx1"/>
                  </a:solidFill>
                  <a:latin typeface="Amazon Ember" panose="020B0603020204020204" pitchFamily="34" charset="0"/>
                  <a:ea typeface="Amazon Ember" panose="020B0603020204020204" pitchFamily="34" charset="0"/>
                  <a:cs typeface="Amazon Ember" panose="020B0603020204020204" pitchFamily="34" charset="0"/>
                </a:rPr>
                <a:t>SO invitado de la instancia EC2</a:t>
              </a: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Rounded Rectangle 46">
              <a:extLst>
                <a:ext uri="{FF2B5EF4-FFF2-40B4-BE49-F238E27FC236}">
                  <a16:creationId xmlns:a16="http://schemas.microsoft.com/office/drawing/2014/main" id="{58BCB64D-3BDC-5A0E-DCA1-E8FFBC046AF9}"/>
                </a:ext>
              </a:extLst>
            </p:cNvPr>
            <p:cNvSpPr/>
            <p:nvPr/>
          </p:nvSpPr>
          <p:spPr>
            <a:xfrm>
              <a:off x="1616862" y="3205137"/>
              <a:ext cx="1280160" cy="1062634"/>
            </a:xfrm>
            <a:prstGeom prst="roundRect">
              <a:avLst>
                <a:gd name="adj" fmla="val 951"/>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2" name="Rounded Rectangle 47">
              <a:extLst>
                <a:ext uri="{FF2B5EF4-FFF2-40B4-BE49-F238E27FC236}">
                  <a16:creationId xmlns:a16="http://schemas.microsoft.com/office/drawing/2014/main" id="{0B10850A-F03F-F579-C7FD-D1475E99F1DC}"/>
                </a:ext>
              </a:extLst>
            </p:cNvPr>
            <p:cNvSpPr/>
            <p:nvPr/>
          </p:nvSpPr>
          <p:spPr>
            <a:xfrm>
              <a:off x="2984859" y="3222020"/>
              <a:ext cx="1280160" cy="1062634"/>
            </a:xfrm>
            <a:prstGeom prst="roundRect">
              <a:avLst>
                <a:gd name="adj" fmla="val 951"/>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Rounded Rectangle 48">
              <a:extLst>
                <a:ext uri="{FF2B5EF4-FFF2-40B4-BE49-F238E27FC236}">
                  <a16:creationId xmlns:a16="http://schemas.microsoft.com/office/drawing/2014/main" id="{1ADF9A2D-CE34-1675-C0BA-190FFDF0F50A}"/>
                </a:ext>
              </a:extLst>
            </p:cNvPr>
            <p:cNvSpPr/>
            <p:nvPr/>
          </p:nvSpPr>
          <p:spPr>
            <a:xfrm>
              <a:off x="4382118" y="3222020"/>
              <a:ext cx="1280160" cy="1062634"/>
            </a:xfrm>
            <a:prstGeom prst="roundRect">
              <a:avLst>
                <a:gd name="adj" fmla="val 951"/>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4" name="TextBox 49">
              <a:extLst>
                <a:ext uri="{FF2B5EF4-FFF2-40B4-BE49-F238E27FC236}">
                  <a16:creationId xmlns:a16="http://schemas.microsoft.com/office/drawing/2014/main" id="{862AF94B-AFCD-E6B9-2B80-84F3BA096B06}"/>
                </a:ext>
              </a:extLst>
            </p:cNvPr>
            <p:cNvSpPr txBox="1"/>
            <p:nvPr/>
          </p:nvSpPr>
          <p:spPr>
            <a:xfrm>
              <a:off x="1531244" y="2648692"/>
              <a:ext cx="1463247" cy="584775"/>
            </a:xfrm>
            <a:prstGeom prst="rect">
              <a:avLst/>
            </a:prstGeom>
            <a:noFill/>
          </p:spPr>
          <p:txBody>
            <a:bodyPr wrap="square" rtlCol="0">
              <a:spAutoFit/>
            </a:bodyPr>
            <a:lstStyle/>
            <a:p>
              <a:pPr algn="ctr" rtl="0"/>
              <a:r>
                <a:rPr lang="es-ES" sz="160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Instancia de contenedor 1</a:t>
              </a:r>
            </a:p>
          </p:txBody>
        </p:sp>
        <p:sp>
          <p:nvSpPr>
            <p:cNvPr id="35" name="TextBox 50">
              <a:extLst>
                <a:ext uri="{FF2B5EF4-FFF2-40B4-BE49-F238E27FC236}">
                  <a16:creationId xmlns:a16="http://schemas.microsoft.com/office/drawing/2014/main" id="{0036638D-67B8-8DE6-F6FC-3564E65C9EA8}"/>
                </a:ext>
              </a:extLst>
            </p:cNvPr>
            <p:cNvSpPr txBox="1"/>
            <p:nvPr/>
          </p:nvSpPr>
          <p:spPr>
            <a:xfrm>
              <a:off x="2907527" y="2651337"/>
              <a:ext cx="1463247" cy="584775"/>
            </a:xfrm>
            <a:prstGeom prst="rect">
              <a:avLst/>
            </a:prstGeom>
            <a:noFill/>
          </p:spPr>
          <p:txBody>
            <a:bodyPr wrap="square" rtlCol="0">
              <a:spAutoFit/>
            </a:bodyPr>
            <a:lstStyle/>
            <a:p>
              <a:pPr algn="ctr" rtl="0"/>
              <a:r>
                <a:rPr lang="es-ES" sz="160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Instancia de contenedor 2</a:t>
              </a:r>
            </a:p>
          </p:txBody>
        </p:sp>
        <p:sp>
          <p:nvSpPr>
            <p:cNvPr id="36" name="TextBox 51">
              <a:extLst>
                <a:ext uri="{FF2B5EF4-FFF2-40B4-BE49-F238E27FC236}">
                  <a16:creationId xmlns:a16="http://schemas.microsoft.com/office/drawing/2014/main" id="{552DC821-7964-9880-3D7E-3680616F4F2E}"/>
                </a:ext>
              </a:extLst>
            </p:cNvPr>
            <p:cNvSpPr txBox="1"/>
            <p:nvPr/>
          </p:nvSpPr>
          <p:spPr>
            <a:xfrm>
              <a:off x="4273482" y="2651337"/>
              <a:ext cx="1463247" cy="584775"/>
            </a:xfrm>
            <a:prstGeom prst="rect">
              <a:avLst/>
            </a:prstGeom>
            <a:noFill/>
          </p:spPr>
          <p:txBody>
            <a:bodyPr wrap="square" rtlCol="0">
              <a:spAutoFit/>
            </a:bodyPr>
            <a:lstStyle/>
            <a:p>
              <a:pPr algn="ctr" rtl="0"/>
              <a:r>
                <a:rPr lang="es-ES" sz="160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Instancia de contenedor 3</a:t>
              </a:r>
            </a:p>
          </p:txBody>
        </p:sp>
        <p:sp>
          <p:nvSpPr>
            <p:cNvPr id="37" name="TextBox 4">
              <a:extLst>
                <a:ext uri="{FF2B5EF4-FFF2-40B4-BE49-F238E27FC236}">
                  <a16:creationId xmlns:a16="http://schemas.microsoft.com/office/drawing/2014/main" id="{DC13F2FA-C8A9-B01E-5AD4-F7B9E5DFA77C}"/>
                </a:ext>
              </a:extLst>
            </p:cNvPr>
            <p:cNvSpPr txBox="1"/>
            <p:nvPr/>
          </p:nvSpPr>
          <p:spPr>
            <a:xfrm>
              <a:off x="10784840" y="5337805"/>
              <a:ext cx="1508760" cy="738664"/>
            </a:xfrm>
            <a:prstGeom prst="rect">
              <a:avLst/>
            </a:prstGeom>
            <a:noFill/>
          </p:spPr>
          <p:txBody>
            <a:bodyPr wrap="square" rtlCol="0">
              <a:spAutoFit/>
            </a:bodyPr>
            <a:lstStyle/>
            <a:p>
              <a:pPr rtl="0"/>
              <a:r>
                <a:rPr lang="es-ES" sz="1400" dirty="0">
                  <a:latin typeface="+mj-lt"/>
                  <a:ea typeface="Amazon Ember" panose="020B0603020204020204" pitchFamily="34" charset="0"/>
                  <a:cs typeface="Amazon Ember" panose="020B0603020204020204" pitchFamily="34" charset="0"/>
                </a:rPr>
                <a:t>Parte de la infraestructura global de AWS</a:t>
              </a:r>
            </a:p>
          </p:txBody>
        </p:sp>
        <p:sp>
          <p:nvSpPr>
            <p:cNvPr id="38" name="Right Brace 5">
              <a:extLst>
                <a:ext uri="{FF2B5EF4-FFF2-40B4-BE49-F238E27FC236}">
                  <a16:creationId xmlns:a16="http://schemas.microsoft.com/office/drawing/2014/main" id="{EAC47592-65CE-70FF-0EA0-7BAC4C3E914C}"/>
                </a:ext>
              </a:extLst>
            </p:cNvPr>
            <p:cNvSpPr/>
            <p:nvPr/>
          </p:nvSpPr>
          <p:spPr>
            <a:xfrm>
              <a:off x="10408920" y="4989438"/>
              <a:ext cx="274320" cy="1409064"/>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0" name="Rounded Rectangle 44">
              <a:extLst>
                <a:ext uri="{FF2B5EF4-FFF2-40B4-BE49-F238E27FC236}">
                  <a16:creationId xmlns:a16="http://schemas.microsoft.com/office/drawing/2014/main" id="{8B44CC6C-98D8-6EA3-30C8-11ACD3724158}"/>
                </a:ext>
              </a:extLst>
            </p:cNvPr>
            <p:cNvSpPr/>
            <p:nvPr/>
          </p:nvSpPr>
          <p:spPr>
            <a:xfrm>
              <a:off x="6044322" y="2092919"/>
              <a:ext cx="1328983" cy="2746269"/>
            </a:xfrm>
            <a:prstGeom prst="roundRect">
              <a:avLst>
                <a:gd name="adj" fmla="val 951"/>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1" name="Rounded Rectangle 53">
              <a:extLst>
                <a:ext uri="{FF2B5EF4-FFF2-40B4-BE49-F238E27FC236}">
                  <a16:creationId xmlns:a16="http://schemas.microsoft.com/office/drawing/2014/main" id="{59B30331-92ED-CC59-657A-3F0193DD205B}"/>
                </a:ext>
              </a:extLst>
            </p:cNvPr>
            <p:cNvSpPr/>
            <p:nvPr/>
          </p:nvSpPr>
          <p:spPr>
            <a:xfrm>
              <a:off x="7465452" y="2099798"/>
              <a:ext cx="1298448" cy="2743200"/>
            </a:xfrm>
            <a:prstGeom prst="roundRect">
              <a:avLst>
                <a:gd name="adj" fmla="val 951"/>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2" name="Rounded Rectangle 54">
              <a:extLst>
                <a:ext uri="{FF2B5EF4-FFF2-40B4-BE49-F238E27FC236}">
                  <a16:creationId xmlns:a16="http://schemas.microsoft.com/office/drawing/2014/main" id="{1F8E9A23-C05D-2C43-A0B3-0F0197BCDC3A}"/>
                </a:ext>
              </a:extLst>
            </p:cNvPr>
            <p:cNvSpPr/>
            <p:nvPr/>
          </p:nvSpPr>
          <p:spPr>
            <a:xfrm>
              <a:off x="8863722" y="2099559"/>
              <a:ext cx="1328983" cy="2738828"/>
            </a:xfrm>
            <a:prstGeom prst="roundRect">
              <a:avLst>
                <a:gd name="adj" fmla="val 951"/>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3" name="TextBox 55">
              <a:extLst>
                <a:ext uri="{FF2B5EF4-FFF2-40B4-BE49-F238E27FC236}">
                  <a16:creationId xmlns:a16="http://schemas.microsoft.com/office/drawing/2014/main" id="{BDD909A8-4B90-906B-4B5C-D0F87629D0EC}"/>
                </a:ext>
              </a:extLst>
            </p:cNvPr>
            <p:cNvSpPr txBox="1"/>
            <p:nvPr/>
          </p:nvSpPr>
          <p:spPr>
            <a:xfrm>
              <a:off x="8832368" y="1754365"/>
              <a:ext cx="1463247" cy="338554"/>
            </a:xfrm>
            <a:prstGeom prst="rect">
              <a:avLst/>
            </a:prstGeom>
            <a:noFill/>
          </p:spPr>
          <p:txBody>
            <a:bodyPr wrap="square" rtlCol="0">
              <a:spAutoFit/>
            </a:bodyPr>
            <a:lstStyle/>
            <a:p>
              <a:pPr algn="ctr" rtl="0"/>
              <a:r>
                <a:rPr lang="es-ES" sz="160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VM 3</a:t>
              </a:r>
            </a:p>
          </p:txBody>
        </p:sp>
        <p:sp>
          <p:nvSpPr>
            <p:cNvPr id="44" name="TextBox 56">
              <a:extLst>
                <a:ext uri="{FF2B5EF4-FFF2-40B4-BE49-F238E27FC236}">
                  <a16:creationId xmlns:a16="http://schemas.microsoft.com/office/drawing/2014/main" id="{F997CCF3-6235-6184-382C-A7384AB3F8A0}"/>
                </a:ext>
              </a:extLst>
            </p:cNvPr>
            <p:cNvSpPr txBox="1"/>
            <p:nvPr/>
          </p:nvSpPr>
          <p:spPr>
            <a:xfrm>
              <a:off x="7353390" y="1754365"/>
              <a:ext cx="1463247" cy="338554"/>
            </a:xfrm>
            <a:prstGeom prst="rect">
              <a:avLst/>
            </a:prstGeom>
            <a:noFill/>
          </p:spPr>
          <p:txBody>
            <a:bodyPr wrap="square" rtlCol="0">
              <a:spAutoFit/>
            </a:bodyPr>
            <a:lstStyle/>
            <a:p>
              <a:pPr algn="ctr" rtl="0"/>
              <a:r>
                <a:rPr lang="es-ES" sz="160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VM 2</a:t>
              </a:r>
            </a:p>
          </p:txBody>
        </p:sp>
        <p:sp>
          <p:nvSpPr>
            <p:cNvPr id="45" name="TextBox 57">
              <a:extLst>
                <a:ext uri="{FF2B5EF4-FFF2-40B4-BE49-F238E27FC236}">
                  <a16:creationId xmlns:a16="http://schemas.microsoft.com/office/drawing/2014/main" id="{7509C6D1-D8C7-A780-3DB3-B998B02F6496}"/>
                </a:ext>
              </a:extLst>
            </p:cNvPr>
            <p:cNvSpPr txBox="1"/>
            <p:nvPr/>
          </p:nvSpPr>
          <p:spPr>
            <a:xfrm>
              <a:off x="5959250" y="1754365"/>
              <a:ext cx="1463247" cy="338554"/>
            </a:xfrm>
            <a:prstGeom prst="rect">
              <a:avLst/>
            </a:prstGeom>
            <a:noFill/>
          </p:spPr>
          <p:txBody>
            <a:bodyPr wrap="square" rtlCol="0">
              <a:spAutoFit/>
            </a:bodyPr>
            <a:lstStyle/>
            <a:p>
              <a:pPr algn="ctr" rtl="0"/>
              <a:r>
                <a:rPr lang="es-ES" sz="160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VM 1</a:t>
              </a:r>
            </a:p>
          </p:txBody>
        </p:sp>
      </p:grpSp>
    </p:spTree>
    <p:extLst>
      <p:ext uri="{BB962C8B-B14F-4D97-AF65-F5344CB8AC3E}">
        <p14:creationId xmlns:p14="http://schemas.microsoft.com/office/powerpoint/2010/main" val="3173922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AE0B9B-A1CE-EA58-A8ED-9C6A4AD973C4}"/>
              </a:ext>
            </a:extLst>
          </p:cNvPr>
          <p:cNvSpPr>
            <a:spLocks noGrp="1"/>
          </p:cNvSpPr>
          <p:nvPr>
            <p:ph type="title"/>
          </p:nvPr>
        </p:nvSpPr>
        <p:spPr/>
        <p:txBody>
          <a:bodyPr/>
          <a:lstStyle/>
          <a:p>
            <a:r>
              <a:rPr lang="es-ES" sz="4800" dirty="0">
                <a:latin typeface="+mj-lt"/>
              </a:rPr>
              <a:t>Amazon </a:t>
            </a:r>
            <a:r>
              <a:rPr lang="es-ES" sz="4800" dirty="0" err="1">
                <a:latin typeface="+mj-lt"/>
              </a:rPr>
              <a:t>Elastic</a:t>
            </a:r>
            <a:r>
              <a:rPr lang="es-ES" sz="4800" dirty="0">
                <a:latin typeface="+mj-lt"/>
              </a:rPr>
              <a:t> Container </a:t>
            </a:r>
            <a:r>
              <a:rPr lang="es-ES" sz="4800" dirty="0" err="1">
                <a:latin typeface="+mj-lt"/>
              </a:rPr>
              <a:t>Service</a:t>
            </a:r>
            <a:r>
              <a:rPr lang="es-ES" sz="4800" dirty="0">
                <a:latin typeface="+mj-lt"/>
              </a:rPr>
              <a:t> (Amazon ECS)</a:t>
            </a:r>
            <a:endParaRPr lang="es-CL" dirty="0"/>
          </a:p>
        </p:txBody>
      </p:sp>
      <p:grpSp>
        <p:nvGrpSpPr>
          <p:cNvPr id="3" name="Group 2" descr="graphic shows container A and container B on the left. In the center the Amazon ECS takes requiest for how many of each container to deploy, and then deploys them appropriately where room exists on the ECS cluster on the right which containers two instances that can each handle up to 4 containers.">
            <a:extLst>
              <a:ext uri="{FF2B5EF4-FFF2-40B4-BE49-F238E27FC236}">
                <a16:creationId xmlns:a16="http://schemas.microsoft.com/office/drawing/2014/main" id="{F9B66098-87CA-DCE2-25BE-172A1C8D5B1B}"/>
              </a:ext>
            </a:extLst>
          </p:cNvPr>
          <p:cNvGrpSpPr/>
          <p:nvPr/>
        </p:nvGrpSpPr>
        <p:grpSpPr>
          <a:xfrm>
            <a:off x="7537450" y="3216275"/>
            <a:ext cx="11694482" cy="5347855"/>
            <a:chOff x="-76200" y="1328739"/>
            <a:chExt cx="11694482" cy="5347855"/>
          </a:xfrm>
        </p:grpSpPr>
        <p:sp>
          <p:nvSpPr>
            <p:cNvPr id="4" name="TextBox 7">
              <a:extLst>
                <a:ext uri="{FF2B5EF4-FFF2-40B4-BE49-F238E27FC236}">
                  <a16:creationId xmlns:a16="http://schemas.microsoft.com/office/drawing/2014/main" id="{82CFD6E0-CAEA-CAB1-9A7B-0AE5EA255CDE}"/>
                </a:ext>
              </a:extLst>
            </p:cNvPr>
            <p:cNvSpPr txBox="1"/>
            <p:nvPr/>
          </p:nvSpPr>
          <p:spPr>
            <a:xfrm>
              <a:off x="3364610" y="4828757"/>
              <a:ext cx="3328550" cy="645690"/>
            </a:xfrm>
            <a:prstGeom prst="rect">
              <a:avLst/>
            </a:prstGeom>
            <a:noFill/>
          </p:spPr>
          <p:txBody>
            <a:bodyPr wrap="square" rtlCol="0">
              <a:spAutoFit/>
            </a:bodyPr>
            <a:lstStyle/>
            <a:p>
              <a:pPr algn="ctr" rtl="0"/>
              <a:r>
                <a:rPr lang="es-ES">
                  <a:latin typeface="Amazon Ember" panose="020B0603020204020204" pitchFamily="34" charset="0"/>
                  <a:ea typeface="Amazon Ember" panose="020B0603020204020204" pitchFamily="34" charset="0"/>
                  <a:cs typeface="Amazon Ember" panose="020B0603020204020204" pitchFamily="34" charset="0"/>
                </a:rPr>
                <a:t>Amazon Elastic Container Service (Amazon ECS)</a:t>
              </a:r>
            </a:p>
          </p:txBody>
        </p:sp>
        <p:sp>
          <p:nvSpPr>
            <p:cNvPr id="5" name="Rectangle 10">
              <a:extLst>
                <a:ext uri="{FF2B5EF4-FFF2-40B4-BE49-F238E27FC236}">
                  <a16:creationId xmlns:a16="http://schemas.microsoft.com/office/drawing/2014/main" id="{0919D306-251C-A871-4589-BD975A415DAF}"/>
                </a:ext>
              </a:extLst>
            </p:cNvPr>
            <p:cNvSpPr/>
            <p:nvPr/>
          </p:nvSpPr>
          <p:spPr>
            <a:xfrm>
              <a:off x="413457" y="3490462"/>
              <a:ext cx="1714901" cy="369332"/>
            </a:xfrm>
            <a:prstGeom prst="rect">
              <a:avLst/>
            </a:prstGeom>
          </p:spPr>
          <p:txBody>
            <a:bodyPr wrap="square" rtlCol="0">
              <a:spAutoFit/>
            </a:bodyPr>
            <a:lstStyle/>
            <a:p>
              <a:pPr algn="ctr" rtl="0"/>
              <a:r>
                <a:rPr lang="es-ES" b="1" dirty="0">
                  <a:latin typeface="Amazon Ember" panose="020B0603020204020204" pitchFamily="34" charset="0"/>
                  <a:ea typeface="Amazon Ember" panose="020B0603020204020204" pitchFamily="34" charset="0"/>
                  <a:cs typeface="Amazon Ember" panose="020B0603020204020204" pitchFamily="34" charset="0"/>
                </a:rPr>
                <a:t>Contenedor A</a:t>
              </a:r>
            </a:p>
          </p:txBody>
        </p:sp>
        <p:cxnSp>
          <p:nvCxnSpPr>
            <p:cNvPr id="6" name="Straight Arrow Connector 34">
              <a:extLst>
                <a:ext uri="{FF2B5EF4-FFF2-40B4-BE49-F238E27FC236}">
                  <a16:creationId xmlns:a16="http://schemas.microsoft.com/office/drawing/2014/main" id="{79587330-AE5D-6141-0247-A3CA8BD88D72}"/>
                </a:ext>
              </a:extLst>
            </p:cNvPr>
            <p:cNvCxnSpPr>
              <a:cxnSpLocks/>
            </p:cNvCxnSpPr>
            <p:nvPr/>
          </p:nvCxnSpPr>
          <p:spPr>
            <a:xfrm>
              <a:off x="2933613" y="3649908"/>
              <a:ext cx="1457761" cy="3696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Rectangle 29">
              <a:extLst>
                <a:ext uri="{FF2B5EF4-FFF2-40B4-BE49-F238E27FC236}">
                  <a16:creationId xmlns:a16="http://schemas.microsoft.com/office/drawing/2014/main" id="{D5C06C3F-570E-0FA8-D398-A6E167CB7B37}"/>
                </a:ext>
              </a:extLst>
            </p:cNvPr>
            <p:cNvSpPr/>
            <p:nvPr/>
          </p:nvSpPr>
          <p:spPr>
            <a:xfrm>
              <a:off x="-76200" y="4478836"/>
              <a:ext cx="2707884" cy="369332"/>
            </a:xfrm>
            <a:prstGeom prst="rect">
              <a:avLst/>
            </a:prstGeom>
          </p:spPr>
          <p:txBody>
            <a:bodyPr wrap="square" rtlCol="0">
              <a:spAutoFit/>
            </a:bodyPr>
            <a:lstStyle/>
            <a:p>
              <a:pPr algn="ctr" rtl="0"/>
              <a:r>
                <a:rPr lang="es-ES" b="1">
                  <a:latin typeface="Amazon Ember" panose="020B0603020204020204" pitchFamily="34" charset="0"/>
                  <a:ea typeface="Amazon Ember" panose="020B0603020204020204" pitchFamily="34" charset="0"/>
                  <a:cs typeface="Amazon Ember" panose="020B0603020204020204" pitchFamily="34" charset="0"/>
                </a:rPr>
                <a:t>Contenedor B</a:t>
              </a:r>
            </a:p>
          </p:txBody>
        </p:sp>
        <p:cxnSp>
          <p:nvCxnSpPr>
            <p:cNvPr id="8" name="Straight Arrow Connector 37">
              <a:extLst>
                <a:ext uri="{FF2B5EF4-FFF2-40B4-BE49-F238E27FC236}">
                  <a16:creationId xmlns:a16="http://schemas.microsoft.com/office/drawing/2014/main" id="{9E63D23D-3D59-E01C-1AE5-2AE357668767}"/>
                </a:ext>
              </a:extLst>
            </p:cNvPr>
            <p:cNvCxnSpPr>
              <a:cxnSpLocks/>
            </p:cNvCxnSpPr>
            <p:nvPr/>
          </p:nvCxnSpPr>
          <p:spPr>
            <a:xfrm flipV="1">
              <a:off x="2930268" y="4304261"/>
              <a:ext cx="1461106" cy="3592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xtBox 47">
              <a:extLst>
                <a:ext uri="{FF2B5EF4-FFF2-40B4-BE49-F238E27FC236}">
                  <a16:creationId xmlns:a16="http://schemas.microsoft.com/office/drawing/2014/main" id="{615062D3-18DC-D376-537C-F17731B672FC}"/>
                </a:ext>
              </a:extLst>
            </p:cNvPr>
            <p:cNvSpPr txBox="1"/>
            <p:nvPr/>
          </p:nvSpPr>
          <p:spPr>
            <a:xfrm>
              <a:off x="3471411" y="1753351"/>
              <a:ext cx="3064042" cy="646331"/>
            </a:xfrm>
            <a:prstGeom prst="rect">
              <a:avLst/>
            </a:prstGeom>
            <a:noFill/>
          </p:spPr>
          <p:txBody>
            <a:bodyPr wrap="square" rtlCol="0">
              <a:spAutoFit/>
            </a:bodyPr>
            <a:lstStyle/>
            <a:p>
              <a:pPr algn="ctr" rtl="0"/>
              <a:r>
                <a:rPr lang="es-ES" dirty="0">
                  <a:latin typeface="Amazon Ember" panose="020B0603020204020204" pitchFamily="34" charset="0"/>
                  <a:ea typeface="Amazon Ember" panose="020B0603020204020204" pitchFamily="34" charset="0"/>
                  <a:cs typeface="Amazon Ember" panose="020B0603020204020204" pitchFamily="34" charset="0"/>
                </a:rPr>
                <a:t>Solicitudes para ejecutar contenedores</a:t>
              </a:r>
            </a:p>
          </p:txBody>
        </p:sp>
        <p:grpSp>
          <p:nvGrpSpPr>
            <p:cNvPr id="10" name="Group 55">
              <a:extLst>
                <a:ext uri="{FF2B5EF4-FFF2-40B4-BE49-F238E27FC236}">
                  <a16:creationId xmlns:a16="http://schemas.microsoft.com/office/drawing/2014/main" id="{57CAD3EF-EC27-E682-3B4E-E3C8D17DC58A}"/>
                </a:ext>
              </a:extLst>
            </p:cNvPr>
            <p:cNvGrpSpPr/>
            <p:nvPr/>
          </p:nvGrpSpPr>
          <p:grpSpPr>
            <a:xfrm>
              <a:off x="3358658" y="2457320"/>
              <a:ext cx="2212916" cy="374927"/>
              <a:chOff x="2964928" y="2235113"/>
              <a:chExt cx="2212916" cy="374927"/>
            </a:xfrm>
          </p:grpSpPr>
          <p:sp>
            <p:nvSpPr>
              <p:cNvPr id="37" name="TextBox 50">
                <a:extLst>
                  <a:ext uri="{FF2B5EF4-FFF2-40B4-BE49-F238E27FC236}">
                    <a16:creationId xmlns:a16="http://schemas.microsoft.com/office/drawing/2014/main" id="{D0705291-B204-9E0C-3FA5-F06F2037A733}"/>
                  </a:ext>
                </a:extLst>
              </p:cNvPr>
              <p:cNvSpPr txBox="1"/>
              <p:nvPr/>
            </p:nvSpPr>
            <p:spPr>
              <a:xfrm>
                <a:off x="2964928" y="2235113"/>
                <a:ext cx="766944" cy="369012"/>
              </a:xfrm>
              <a:prstGeom prst="rect">
                <a:avLst/>
              </a:prstGeom>
              <a:noFill/>
            </p:spPr>
            <p:txBody>
              <a:bodyPr wrap="square" rtlCol="0">
                <a:spAutoFit/>
              </a:bodyPr>
              <a:lstStyle/>
              <a:p>
                <a:pPr algn="r" rtl="0"/>
                <a:r>
                  <a:rPr lang="es-ES">
                    <a:latin typeface="Amazon Ember" panose="020B0603020204020204" pitchFamily="34" charset="0"/>
                    <a:ea typeface="Amazon Ember" panose="020B0603020204020204" pitchFamily="34" charset="0"/>
                    <a:cs typeface="Amazon Ember" panose="020B0603020204020204" pitchFamily="34" charset="0"/>
                  </a:rPr>
                  <a:t>x3</a:t>
                </a:r>
              </a:p>
            </p:txBody>
          </p:sp>
          <p:sp>
            <p:nvSpPr>
              <p:cNvPr id="38" name="TextBox 51">
                <a:extLst>
                  <a:ext uri="{FF2B5EF4-FFF2-40B4-BE49-F238E27FC236}">
                    <a16:creationId xmlns:a16="http://schemas.microsoft.com/office/drawing/2014/main" id="{ECEDBB9C-E80B-0A95-2F72-9EAFB56D4E81}"/>
                  </a:ext>
                </a:extLst>
              </p:cNvPr>
              <p:cNvSpPr txBox="1"/>
              <p:nvPr/>
            </p:nvSpPr>
            <p:spPr>
              <a:xfrm>
                <a:off x="4410900" y="2241028"/>
                <a:ext cx="766944" cy="369012"/>
              </a:xfrm>
              <a:prstGeom prst="rect">
                <a:avLst/>
              </a:prstGeom>
              <a:noFill/>
            </p:spPr>
            <p:txBody>
              <a:bodyPr wrap="square" rtlCol="0">
                <a:spAutoFit/>
              </a:bodyPr>
              <a:lstStyle/>
              <a:p>
                <a:pPr algn="r" rtl="0"/>
                <a:r>
                  <a:rPr lang="es-ES">
                    <a:latin typeface="Amazon Ember" panose="020B0603020204020204" pitchFamily="34" charset="0"/>
                    <a:ea typeface="Amazon Ember" panose="020B0603020204020204" pitchFamily="34" charset="0"/>
                    <a:cs typeface="Amazon Ember" panose="020B0603020204020204" pitchFamily="34" charset="0"/>
                  </a:rPr>
                  <a:t>x2</a:t>
                </a:r>
              </a:p>
            </p:txBody>
          </p:sp>
        </p:grpSp>
        <p:cxnSp>
          <p:nvCxnSpPr>
            <p:cNvPr id="11" name="Straight Arrow Connector 53">
              <a:extLst>
                <a:ext uri="{FF2B5EF4-FFF2-40B4-BE49-F238E27FC236}">
                  <a16:creationId xmlns:a16="http://schemas.microsoft.com/office/drawing/2014/main" id="{DE4560D6-9796-48E4-089A-A432809F72CE}"/>
                </a:ext>
              </a:extLst>
            </p:cNvPr>
            <p:cNvCxnSpPr/>
            <p:nvPr/>
          </p:nvCxnSpPr>
          <p:spPr>
            <a:xfrm>
              <a:off x="5022627" y="2928553"/>
              <a:ext cx="0" cy="362086"/>
            </a:xfrm>
            <a:prstGeom prst="straightConnector1">
              <a:avLst/>
            </a:prstGeom>
            <a:ln w="38100">
              <a:solidFill>
                <a:srgbClr val="4AC1FF"/>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54">
              <a:extLst>
                <a:ext uri="{FF2B5EF4-FFF2-40B4-BE49-F238E27FC236}">
                  <a16:creationId xmlns:a16="http://schemas.microsoft.com/office/drawing/2014/main" id="{1A7B61C9-70EF-C303-A694-646B37FDAAA8}"/>
                </a:ext>
              </a:extLst>
            </p:cNvPr>
            <p:cNvSpPr/>
            <p:nvPr/>
          </p:nvSpPr>
          <p:spPr>
            <a:xfrm>
              <a:off x="3213307" y="1721147"/>
              <a:ext cx="3580251" cy="1207406"/>
            </a:xfrm>
            <a:prstGeom prst="rect">
              <a:avLst/>
            </a:prstGeom>
            <a:noFill/>
            <a:ln w="25400">
              <a:solidFill>
                <a:srgbClr val="4AC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3" name="Straight Arrow Connector 57">
              <a:extLst>
                <a:ext uri="{FF2B5EF4-FFF2-40B4-BE49-F238E27FC236}">
                  <a16:creationId xmlns:a16="http://schemas.microsoft.com/office/drawing/2014/main" id="{6B274E59-B661-B78B-53D6-80633588BEB5}"/>
                </a:ext>
              </a:extLst>
            </p:cNvPr>
            <p:cNvCxnSpPr>
              <a:cxnSpLocks/>
            </p:cNvCxnSpPr>
            <p:nvPr/>
          </p:nvCxnSpPr>
          <p:spPr>
            <a:xfrm flipV="1">
              <a:off x="5586399" y="2846816"/>
              <a:ext cx="3072578" cy="98389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59">
              <a:extLst>
                <a:ext uri="{FF2B5EF4-FFF2-40B4-BE49-F238E27FC236}">
                  <a16:creationId xmlns:a16="http://schemas.microsoft.com/office/drawing/2014/main" id="{0DA79B24-6A13-2EAE-F63B-C94FEA237FE3}"/>
                </a:ext>
              </a:extLst>
            </p:cNvPr>
            <p:cNvCxnSpPr>
              <a:cxnSpLocks/>
            </p:cNvCxnSpPr>
            <p:nvPr/>
          </p:nvCxnSpPr>
          <p:spPr>
            <a:xfrm>
              <a:off x="5568153" y="4270807"/>
              <a:ext cx="3036360" cy="8152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43">
              <a:extLst>
                <a:ext uri="{FF2B5EF4-FFF2-40B4-BE49-F238E27FC236}">
                  <a16:creationId xmlns:a16="http://schemas.microsoft.com/office/drawing/2014/main" id="{88742543-E1FB-100B-4085-1BE3D8BE7F17}"/>
                </a:ext>
              </a:extLst>
            </p:cNvPr>
            <p:cNvSpPr/>
            <p:nvPr/>
          </p:nvSpPr>
          <p:spPr>
            <a:xfrm>
              <a:off x="8870631" y="1974574"/>
              <a:ext cx="2302535" cy="1630484"/>
            </a:xfrm>
            <a:prstGeom prst="roundRect">
              <a:avLst/>
            </a:prstGeom>
            <a:no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45">
              <a:extLst>
                <a:ext uri="{FF2B5EF4-FFF2-40B4-BE49-F238E27FC236}">
                  <a16:creationId xmlns:a16="http://schemas.microsoft.com/office/drawing/2014/main" id="{2A9CF10D-9F7E-A67B-67B2-332945AC9473}"/>
                </a:ext>
              </a:extLst>
            </p:cNvPr>
            <p:cNvSpPr txBox="1"/>
            <p:nvPr/>
          </p:nvSpPr>
          <p:spPr>
            <a:xfrm>
              <a:off x="9406787" y="1623137"/>
              <a:ext cx="1678484" cy="369012"/>
            </a:xfrm>
            <a:prstGeom prst="rect">
              <a:avLst/>
            </a:prstGeom>
            <a:noFill/>
          </p:spPr>
          <p:txBody>
            <a:bodyPr wrap="square" rtlCol="0">
              <a:spAutoFit/>
            </a:bodyPr>
            <a:lstStyle/>
            <a:p>
              <a:pPr algn="ctr" rtl="0"/>
              <a:r>
                <a:rPr lang="es-ES">
                  <a:latin typeface="Amazon Ember" panose="020B0603020204020204" pitchFamily="34" charset="0"/>
                  <a:ea typeface="Amazon Ember" panose="020B0603020204020204" pitchFamily="34" charset="0"/>
                  <a:cs typeface="Amazon Ember" panose="020B0603020204020204" pitchFamily="34" charset="0"/>
                </a:rPr>
                <a:t>Instancia EC2</a:t>
              </a:r>
            </a:p>
          </p:txBody>
        </p:sp>
        <p:cxnSp>
          <p:nvCxnSpPr>
            <p:cNvPr id="17" name="Straight Connector 69">
              <a:extLst>
                <a:ext uri="{FF2B5EF4-FFF2-40B4-BE49-F238E27FC236}">
                  <a16:creationId xmlns:a16="http://schemas.microsoft.com/office/drawing/2014/main" id="{6C141EA1-3F98-C5ED-9DFF-AA11C2F19C01}"/>
                </a:ext>
              </a:extLst>
            </p:cNvPr>
            <p:cNvCxnSpPr/>
            <p:nvPr/>
          </p:nvCxnSpPr>
          <p:spPr>
            <a:xfrm>
              <a:off x="10031402" y="2101327"/>
              <a:ext cx="0" cy="140063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70">
              <a:extLst>
                <a:ext uri="{FF2B5EF4-FFF2-40B4-BE49-F238E27FC236}">
                  <a16:creationId xmlns:a16="http://schemas.microsoft.com/office/drawing/2014/main" id="{2953C943-B35A-CF6E-D33A-B3D3079A48CA}"/>
                </a:ext>
              </a:extLst>
            </p:cNvPr>
            <p:cNvCxnSpPr>
              <a:cxnSpLocks/>
            </p:cNvCxnSpPr>
            <p:nvPr/>
          </p:nvCxnSpPr>
          <p:spPr>
            <a:xfrm flipH="1">
              <a:off x="9192162" y="2789817"/>
              <a:ext cx="1659473"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ounded Rectangle 86">
              <a:extLst>
                <a:ext uri="{FF2B5EF4-FFF2-40B4-BE49-F238E27FC236}">
                  <a16:creationId xmlns:a16="http://schemas.microsoft.com/office/drawing/2014/main" id="{652CA223-AF8D-A756-36AE-C5363BECC362}"/>
                </a:ext>
              </a:extLst>
            </p:cNvPr>
            <p:cNvSpPr/>
            <p:nvPr/>
          </p:nvSpPr>
          <p:spPr>
            <a:xfrm>
              <a:off x="8870631" y="4270807"/>
              <a:ext cx="2302535" cy="1630484"/>
            </a:xfrm>
            <a:prstGeom prst="roundRect">
              <a:avLst/>
            </a:prstGeom>
            <a:no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TextBox 87">
              <a:extLst>
                <a:ext uri="{FF2B5EF4-FFF2-40B4-BE49-F238E27FC236}">
                  <a16:creationId xmlns:a16="http://schemas.microsoft.com/office/drawing/2014/main" id="{070C0428-714C-33F0-00F7-E56B92D66224}"/>
                </a:ext>
              </a:extLst>
            </p:cNvPr>
            <p:cNvSpPr txBox="1"/>
            <p:nvPr/>
          </p:nvSpPr>
          <p:spPr>
            <a:xfrm>
              <a:off x="9365375" y="3895811"/>
              <a:ext cx="1678484" cy="369012"/>
            </a:xfrm>
            <a:prstGeom prst="rect">
              <a:avLst/>
            </a:prstGeom>
            <a:noFill/>
          </p:spPr>
          <p:txBody>
            <a:bodyPr wrap="square" rtlCol="0">
              <a:spAutoFit/>
            </a:bodyPr>
            <a:lstStyle/>
            <a:p>
              <a:pPr algn="ctr" rtl="0"/>
              <a:r>
                <a:rPr lang="es-ES" dirty="0">
                  <a:latin typeface="Amazon Ember" panose="020B0603020204020204" pitchFamily="34" charset="0"/>
                  <a:ea typeface="Amazon Ember" panose="020B0603020204020204" pitchFamily="34" charset="0"/>
                  <a:cs typeface="Amazon Ember" panose="020B0603020204020204" pitchFamily="34" charset="0"/>
                </a:rPr>
                <a:t>Instancia EC2</a:t>
              </a:r>
            </a:p>
          </p:txBody>
        </p:sp>
        <p:cxnSp>
          <p:nvCxnSpPr>
            <p:cNvPr id="21" name="Straight Connector 91">
              <a:extLst>
                <a:ext uri="{FF2B5EF4-FFF2-40B4-BE49-F238E27FC236}">
                  <a16:creationId xmlns:a16="http://schemas.microsoft.com/office/drawing/2014/main" id="{B07BAA11-F702-292A-A4A6-8D84F68A5C7C}"/>
                </a:ext>
              </a:extLst>
            </p:cNvPr>
            <p:cNvCxnSpPr/>
            <p:nvPr/>
          </p:nvCxnSpPr>
          <p:spPr>
            <a:xfrm>
              <a:off x="10031402" y="4397560"/>
              <a:ext cx="0" cy="140063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92">
              <a:extLst>
                <a:ext uri="{FF2B5EF4-FFF2-40B4-BE49-F238E27FC236}">
                  <a16:creationId xmlns:a16="http://schemas.microsoft.com/office/drawing/2014/main" id="{3EDC02A9-2E03-C41F-F170-ACBFFBB9D9D5}"/>
                </a:ext>
              </a:extLst>
            </p:cNvPr>
            <p:cNvCxnSpPr>
              <a:cxnSpLocks/>
            </p:cNvCxnSpPr>
            <p:nvPr/>
          </p:nvCxnSpPr>
          <p:spPr>
            <a:xfrm flipH="1">
              <a:off x="9192162" y="5086050"/>
              <a:ext cx="1659473"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Rounded Rectangle 94">
              <a:extLst>
                <a:ext uri="{FF2B5EF4-FFF2-40B4-BE49-F238E27FC236}">
                  <a16:creationId xmlns:a16="http://schemas.microsoft.com/office/drawing/2014/main" id="{26EEF818-20D2-4D6E-2290-EC3912592871}"/>
                </a:ext>
              </a:extLst>
            </p:cNvPr>
            <p:cNvSpPr/>
            <p:nvPr/>
          </p:nvSpPr>
          <p:spPr>
            <a:xfrm>
              <a:off x="8289731" y="1328739"/>
              <a:ext cx="3328551" cy="4853402"/>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 name="TextBox 102">
              <a:extLst>
                <a:ext uri="{FF2B5EF4-FFF2-40B4-BE49-F238E27FC236}">
                  <a16:creationId xmlns:a16="http://schemas.microsoft.com/office/drawing/2014/main" id="{09E805E9-C857-2216-5BD4-BA188C04CF45}"/>
                </a:ext>
              </a:extLst>
            </p:cNvPr>
            <p:cNvSpPr txBox="1"/>
            <p:nvPr/>
          </p:nvSpPr>
          <p:spPr>
            <a:xfrm>
              <a:off x="8700884" y="6276484"/>
              <a:ext cx="2614816" cy="400110"/>
            </a:xfrm>
            <a:prstGeom prst="rect">
              <a:avLst/>
            </a:prstGeom>
            <a:solidFill>
              <a:schemeClr val="bg1"/>
            </a:solidFill>
            <a:ln>
              <a:noFill/>
            </a:ln>
          </p:spPr>
          <p:txBody>
            <a:bodyPr wrap="square" rtlCol="0">
              <a:spAutoFit/>
            </a:bodyPr>
            <a:lstStyle/>
            <a:p>
              <a:pPr algn="ctr" rtl="0"/>
              <a:r>
                <a:rPr lang="es-ES" sz="2000" dirty="0">
                  <a:latin typeface="Amazon Ember" panose="020B0603020204020204" pitchFamily="34" charset="0"/>
                  <a:ea typeface="Amazon Ember" panose="020B0603020204020204" pitchFamily="34" charset="0"/>
                  <a:cs typeface="Amazon Ember" panose="020B0603020204020204" pitchFamily="34" charset="0"/>
                </a:rPr>
                <a:t>Clúster de ECS</a:t>
              </a:r>
            </a:p>
          </p:txBody>
        </p:sp>
        <p:pic>
          <p:nvPicPr>
            <p:cNvPr id="25" name="Graphic 44">
              <a:extLst>
                <a:ext uri="{FF2B5EF4-FFF2-40B4-BE49-F238E27FC236}">
                  <a16:creationId xmlns:a16="http://schemas.microsoft.com/office/drawing/2014/main" id="{092CC2D3-1259-0B0A-C2F7-FA11B0209E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13158" y="1471662"/>
              <a:ext cx="469900" cy="469900"/>
            </a:xfrm>
            <a:prstGeom prst="rect">
              <a:avLst/>
            </a:prstGeom>
          </p:spPr>
        </p:pic>
        <p:pic>
          <p:nvPicPr>
            <p:cNvPr id="26" name="Graphic 46">
              <a:extLst>
                <a:ext uri="{FF2B5EF4-FFF2-40B4-BE49-F238E27FC236}">
                  <a16:creationId xmlns:a16="http://schemas.microsoft.com/office/drawing/2014/main" id="{2A9CCE4F-E798-338D-DE59-B070D506DE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14671" y="3329868"/>
              <a:ext cx="640080" cy="640080"/>
            </a:xfrm>
            <a:prstGeom prst="rect">
              <a:avLst/>
            </a:prstGeom>
          </p:spPr>
        </p:pic>
        <p:pic>
          <p:nvPicPr>
            <p:cNvPr id="27" name="Graphic 52">
              <a:extLst>
                <a:ext uri="{FF2B5EF4-FFF2-40B4-BE49-F238E27FC236}">
                  <a16:creationId xmlns:a16="http://schemas.microsoft.com/office/drawing/2014/main" id="{ABEF2D20-FB06-EF18-527A-631F102BCAF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28752" y="4343462"/>
              <a:ext cx="640080" cy="640080"/>
            </a:xfrm>
            <a:prstGeom prst="rect">
              <a:avLst/>
            </a:prstGeom>
          </p:spPr>
        </p:pic>
        <p:pic>
          <p:nvPicPr>
            <p:cNvPr id="28" name="Graphic 56">
              <a:extLst>
                <a:ext uri="{FF2B5EF4-FFF2-40B4-BE49-F238E27FC236}">
                  <a16:creationId xmlns:a16="http://schemas.microsoft.com/office/drawing/2014/main" id="{93340D69-FB4B-BF6E-77EF-293ED7F6E1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90139" y="2316043"/>
              <a:ext cx="640080" cy="640080"/>
            </a:xfrm>
            <a:prstGeom prst="rect">
              <a:avLst/>
            </a:prstGeom>
          </p:spPr>
        </p:pic>
        <p:pic>
          <p:nvPicPr>
            <p:cNvPr id="29" name="Graphic 58">
              <a:extLst>
                <a:ext uri="{FF2B5EF4-FFF2-40B4-BE49-F238E27FC236}">
                  <a16:creationId xmlns:a16="http://schemas.microsoft.com/office/drawing/2014/main" id="{55C7F2E9-722A-0390-66BF-5F5E41F015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52873" y="2167758"/>
              <a:ext cx="640080" cy="640080"/>
            </a:xfrm>
            <a:prstGeom prst="rect">
              <a:avLst/>
            </a:prstGeom>
          </p:spPr>
        </p:pic>
        <p:pic>
          <p:nvPicPr>
            <p:cNvPr id="30" name="Graphic 60">
              <a:extLst>
                <a:ext uri="{FF2B5EF4-FFF2-40B4-BE49-F238E27FC236}">
                  <a16:creationId xmlns:a16="http://schemas.microsoft.com/office/drawing/2014/main" id="{3755116A-C6DC-5D50-5ED8-24A04C40DB1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92325" y="2167461"/>
              <a:ext cx="640080" cy="640080"/>
            </a:xfrm>
            <a:prstGeom prst="rect">
              <a:avLst/>
            </a:prstGeom>
          </p:spPr>
        </p:pic>
        <p:pic>
          <p:nvPicPr>
            <p:cNvPr id="31" name="Graphic 61">
              <a:extLst>
                <a:ext uri="{FF2B5EF4-FFF2-40B4-BE49-F238E27FC236}">
                  <a16:creationId xmlns:a16="http://schemas.microsoft.com/office/drawing/2014/main" id="{6CF5D9B9-6422-C088-E31E-F35224B2FB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02642" y="5163423"/>
              <a:ext cx="640080" cy="640080"/>
            </a:xfrm>
            <a:prstGeom prst="rect">
              <a:avLst/>
            </a:prstGeom>
          </p:spPr>
        </p:pic>
        <p:pic>
          <p:nvPicPr>
            <p:cNvPr id="32" name="Graphic 63">
              <a:extLst>
                <a:ext uri="{FF2B5EF4-FFF2-40B4-BE49-F238E27FC236}">
                  <a16:creationId xmlns:a16="http://schemas.microsoft.com/office/drawing/2014/main" id="{76C11EC7-6BC3-2B79-EFD5-F706BFAAE99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36886" y="2294581"/>
              <a:ext cx="640080" cy="640080"/>
            </a:xfrm>
            <a:prstGeom prst="rect">
              <a:avLst/>
            </a:prstGeom>
          </p:spPr>
        </p:pic>
        <p:pic>
          <p:nvPicPr>
            <p:cNvPr id="33" name="Graphic 65">
              <a:extLst>
                <a:ext uri="{FF2B5EF4-FFF2-40B4-BE49-F238E27FC236}">
                  <a16:creationId xmlns:a16="http://schemas.microsoft.com/office/drawing/2014/main" id="{57688771-F51C-930C-F4C8-9FD6E1C4FD5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42682" y="5163423"/>
              <a:ext cx="640080" cy="640080"/>
            </a:xfrm>
            <a:prstGeom prst="rect">
              <a:avLst/>
            </a:prstGeom>
          </p:spPr>
        </p:pic>
        <p:pic>
          <p:nvPicPr>
            <p:cNvPr id="34" name="Graphic 67">
              <a:extLst>
                <a:ext uri="{FF2B5EF4-FFF2-40B4-BE49-F238E27FC236}">
                  <a16:creationId xmlns:a16="http://schemas.microsoft.com/office/drawing/2014/main" id="{89DC1E2A-060A-107B-91D9-EED38C860D3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43598" y="2867190"/>
              <a:ext cx="640080" cy="640080"/>
            </a:xfrm>
            <a:prstGeom prst="rect">
              <a:avLst/>
            </a:prstGeom>
          </p:spPr>
        </p:pic>
        <p:pic>
          <p:nvPicPr>
            <p:cNvPr id="35" name="Graphic 68">
              <a:extLst>
                <a:ext uri="{FF2B5EF4-FFF2-40B4-BE49-F238E27FC236}">
                  <a16:creationId xmlns:a16="http://schemas.microsoft.com/office/drawing/2014/main" id="{101FAA9C-3D13-1AD6-2310-336027BFFD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56579" y="3790931"/>
              <a:ext cx="469900" cy="469900"/>
            </a:xfrm>
            <a:prstGeom prst="rect">
              <a:avLst/>
            </a:prstGeom>
          </p:spPr>
        </p:pic>
        <p:pic>
          <p:nvPicPr>
            <p:cNvPr id="36" name="Graphic 71">
              <a:extLst>
                <a:ext uri="{FF2B5EF4-FFF2-40B4-BE49-F238E27FC236}">
                  <a16:creationId xmlns:a16="http://schemas.microsoft.com/office/drawing/2014/main" id="{D13C07D7-0787-A0E7-B3FC-DDDF1F39CD2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32470" y="3661244"/>
              <a:ext cx="894587" cy="894587"/>
            </a:xfrm>
            <a:prstGeom prst="rect">
              <a:avLst/>
            </a:prstGeom>
          </p:spPr>
        </p:pic>
      </p:grpSp>
      <p:sp>
        <p:nvSpPr>
          <p:cNvPr id="39" name="TextBox 5">
            <a:extLst>
              <a:ext uri="{FF2B5EF4-FFF2-40B4-BE49-F238E27FC236}">
                <a16:creationId xmlns:a16="http://schemas.microsoft.com/office/drawing/2014/main" id="{050522BB-BFD9-83BC-A987-2487FC6EB5BE}"/>
              </a:ext>
              <a:ext uri="{C183D7F6-B498-43B3-948B-1728B52AA6E4}">
                <adec:decorative xmlns:adec="http://schemas.microsoft.com/office/drawing/2017/decorative" val="1"/>
              </a:ext>
            </a:extLst>
          </p:cNvPr>
          <p:cNvSpPr txBox="1"/>
          <p:nvPr/>
        </p:nvSpPr>
        <p:spPr>
          <a:xfrm>
            <a:off x="17635864" y="1608441"/>
            <a:ext cx="2301904" cy="584775"/>
          </a:xfrm>
          <a:prstGeom prst="rect">
            <a:avLst/>
          </a:prstGeom>
          <a:noFill/>
        </p:spPr>
        <p:txBody>
          <a:bodyPr wrap="square" rtlCol="0">
            <a:spAutoFit/>
          </a:bodyPr>
          <a:lstStyle/>
          <a:p>
            <a:pPr algn="ctr" rtl="0"/>
            <a:r>
              <a:rPr lang="es-ES" sz="1600" b="1">
                <a:latin typeface="+mj-lt"/>
              </a:rPr>
              <a:t>Amazon Elastic Container Service</a:t>
            </a:r>
          </a:p>
        </p:txBody>
      </p:sp>
      <p:pic>
        <p:nvPicPr>
          <p:cNvPr id="40" name="Graphic 6">
            <a:extLst>
              <a:ext uri="{FF2B5EF4-FFF2-40B4-BE49-F238E27FC236}">
                <a16:creationId xmlns:a16="http://schemas.microsoft.com/office/drawing/2014/main" id="{079485F3-3162-2097-84AB-1479E14751DF}"/>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238176" y="486583"/>
            <a:ext cx="1097280" cy="1097280"/>
          </a:xfrm>
          <a:prstGeom prst="rect">
            <a:avLst/>
          </a:prstGeom>
        </p:spPr>
      </p:pic>
      <p:sp>
        <p:nvSpPr>
          <p:cNvPr id="41" name="Content Placeholder 2">
            <a:extLst>
              <a:ext uri="{FF2B5EF4-FFF2-40B4-BE49-F238E27FC236}">
                <a16:creationId xmlns:a16="http://schemas.microsoft.com/office/drawing/2014/main" id="{42546353-C986-91DF-DC16-CE5B4267B31D}"/>
              </a:ext>
            </a:extLst>
          </p:cNvPr>
          <p:cNvSpPr txBox="1">
            <a:spLocks/>
          </p:cNvSpPr>
          <p:nvPr/>
        </p:nvSpPr>
        <p:spPr>
          <a:xfrm>
            <a:off x="792320" y="2178057"/>
            <a:ext cx="7087063" cy="7755969"/>
          </a:xfrm>
          <a:prstGeom prst="rect">
            <a:avLst/>
          </a:prstGeom>
        </p:spPr>
        <p:txBody>
          <a:bodyPr wrap="square" lIns="0" tIns="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rtl="0"/>
            <a:r>
              <a:rPr lang="es-ES" sz="2800" dirty="0"/>
              <a:t>Amazon </a:t>
            </a:r>
            <a:r>
              <a:rPr lang="es-ES" sz="2800" dirty="0" err="1"/>
              <a:t>Elastic</a:t>
            </a:r>
            <a:r>
              <a:rPr lang="es-ES" sz="2800" dirty="0"/>
              <a:t> Container </a:t>
            </a:r>
            <a:r>
              <a:rPr lang="es-ES" sz="2800" dirty="0" err="1"/>
              <a:t>Service</a:t>
            </a:r>
            <a:r>
              <a:rPr lang="es-ES" sz="2800" dirty="0"/>
              <a:t> (</a:t>
            </a:r>
            <a:r>
              <a:rPr lang="es-ES" sz="2800" b="1" dirty="0">
                <a:solidFill>
                  <a:schemeClr val="accent5"/>
                </a:solidFill>
              </a:rPr>
              <a:t>Amazon ECS</a:t>
            </a:r>
            <a:r>
              <a:rPr lang="es-ES" sz="2800" dirty="0"/>
              <a:t>): </a:t>
            </a:r>
          </a:p>
          <a:p>
            <a:pPr lvl="1" rtl="0"/>
            <a:r>
              <a:rPr lang="es-ES" sz="2800" dirty="0">
                <a:solidFill>
                  <a:schemeClr val="accent6"/>
                </a:solidFill>
              </a:rPr>
              <a:t>Un servicio de administración de contenedores </a:t>
            </a:r>
            <a:r>
              <a:rPr lang="es-ES" sz="2800" dirty="0"/>
              <a:t>altamente escalable y rápido </a:t>
            </a:r>
          </a:p>
          <a:p>
            <a:pPr lvl="1" rtl="0"/>
            <a:endParaRPr lang="en-US" sz="2800" dirty="0"/>
          </a:p>
          <a:p>
            <a:pPr rtl="0"/>
            <a:r>
              <a:rPr lang="es-ES" sz="2800" dirty="0">
                <a:solidFill>
                  <a:srgbClr val="000000"/>
                </a:solidFill>
              </a:rPr>
              <a:t>Beneficios clave: </a:t>
            </a:r>
          </a:p>
          <a:p>
            <a:pPr marL="914400" lvl="1" indent="-457200" rtl="0">
              <a:buFont typeface="Arial" panose="020B0604020202020204" pitchFamily="34" charset="0"/>
              <a:buChar char="•"/>
            </a:pPr>
            <a:r>
              <a:rPr lang="es-ES" sz="2800" dirty="0">
                <a:solidFill>
                  <a:srgbClr val="000000"/>
                </a:solidFill>
              </a:rPr>
              <a:t>Organiza la ejecución de contenedores de Docker.</a:t>
            </a:r>
          </a:p>
          <a:p>
            <a:pPr marL="914400" lvl="1" indent="-457200" rtl="0">
              <a:buFont typeface="Arial" panose="020B0604020202020204" pitchFamily="34" charset="0"/>
              <a:buChar char="•"/>
            </a:pPr>
            <a:r>
              <a:rPr lang="es-ES" sz="2800" dirty="0"/>
              <a:t>Mantiene y escala la flota de nodos que ejecutan sus contenedores.</a:t>
            </a:r>
          </a:p>
          <a:p>
            <a:pPr marL="914400" lvl="1" indent="-457200" rtl="0">
              <a:buFont typeface="Arial" panose="020B0604020202020204" pitchFamily="34" charset="0"/>
              <a:buChar char="•"/>
            </a:pPr>
            <a:r>
              <a:rPr lang="es-ES" sz="2800" dirty="0"/>
              <a:t>Elimina la complejidad de poner en marcha la infraestructura.</a:t>
            </a:r>
          </a:p>
          <a:p>
            <a:pPr lvl="1" rtl="0"/>
            <a:endParaRPr lang="en-US" sz="2800" dirty="0"/>
          </a:p>
          <a:p>
            <a:pPr rtl="0"/>
            <a:r>
              <a:rPr lang="es-ES" sz="2800" dirty="0"/>
              <a:t>Integración con diferentes características de AWS: </a:t>
            </a:r>
          </a:p>
          <a:p>
            <a:pPr marL="914400" lvl="1" indent="-457200" rtl="0">
              <a:buFont typeface="Arial" panose="020B0604020202020204" pitchFamily="34" charset="0"/>
              <a:buChar char="•"/>
            </a:pPr>
            <a:r>
              <a:rPr lang="es-ES" sz="2800" dirty="0" err="1"/>
              <a:t>Elastic</a:t>
            </a:r>
            <a:r>
              <a:rPr lang="es-ES" sz="2800" dirty="0"/>
              <a:t> Load </a:t>
            </a:r>
            <a:r>
              <a:rPr lang="es-ES" sz="2800" dirty="0" err="1"/>
              <a:t>Balancing</a:t>
            </a:r>
            <a:endParaRPr lang="es-ES" sz="2800" dirty="0"/>
          </a:p>
          <a:p>
            <a:pPr marL="914400" lvl="1" indent="-457200" rtl="0">
              <a:buFont typeface="Arial" panose="020B0604020202020204" pitchFamily="34" charset="0"/>
              <a:buChar char="•"/>
            </a:pPr>
            <a:r>
              <a:rPr lang="es-ES" sz="2800" dirty="0"/>
              <a:t>Grupos de seguridad de Amazon EC2</a:t>
            </a:r>
          </a:p>
          <a:p>
            <a:pPr marL="914400" lvl="1" indent="-457200" rtl="0">
              <a:buFont typeface="Arial" panose="020B0604020202020204" pitchFamily="34" charset="0"/>
              <a:buChar char="•"/>
            </a:pPr>
            <a:r>
              <a:rPr lang="es-ES" sz="2800" dirty="0"/>
              <a:t>Volúmenes de Amazon EBS</a:t>
            </a:r>
          </a:p>
          <a:p>
            <a:pPr marL="914400" lvl="1" indent="-457200" rtl="0">
              <a:buFont typeface="Arial" panose="020B0604020202020204" pitchFamily="34" charset="0"/>
              <a:buChar char="•"/>
            </a:pPr>
            <a:r>
              <a:rPr lang="es-ES" sz="2800" dirty="0"/>
              <a:t>Roles de IAM</a:t>
            </a:r>
          </a:p>
        </p:txBody>
      </p:sp>
    </p:spTree>
    <p:extLst>
      <p:ext uri="{BB962C8B-B14F-4D97-AF65-F5344CB8AC3E}">
        <p14:creationId xmlns:p14="http://schemas.microsoft.com/office/powerpoint/2010/main" val="4252362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9370D7-7389-C805-10D0-0862C2CF1AFF}"/>
              </a:ext>
            </a:extLst>
          </p:cNvPr>
          <p:cNvSpPr>
            <a:spLocks noGrp="1"/>
          </p:cNvSpPr>
          <p:nvPr>
            <p:ph type="title"/>
          </p:nvPr>
        </p:nvSpPr>
        <p:spPr>
          <a:xfrm>
            <a:off x="831850" y="7178675"/>
            <a:ext cx="9782022" cy="769441"/>
          </a:xfrm>
        </p:spPr>
        <p:txBody>
          <a:bodyPr/>
          <a:lstStyle/>
          <a:p>
            <a:r>
              <a:rPr lang="es-ES" dirty="0"/>
              <a:t>Recursos de Computo Cloud</a:t>
            </a:r>
          </a:p>
        </p:txBody>
      </p:sp>
    </p:spTree>
    <p:extLst>
      <p:ext uri="{BB962C8B-B14F-4D97-AF65-F5344CB8AC3E}">
        <p14:creationId xmlns:p14="http://schemas.microsoft.com/office/powerpoint/2010/main" val="41638267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A8099B-CA96-8891-CED0-41B7DCB8CDCC}"/>
              </a:ext>
            </a:extLst>
          </p:cNvPr>
          <p:cNvSpPr>
            <a:spLocks noGrp="1"/>
          </p:cNvSpPr>
          <p:nvPr>
            <p:ph type="title"/>
          </p:nvPr>
        </p:nvSpPr>
        <p:spPr/>
        <p:txBody>
          <a:bodyPr/>
          <a:lstStyle/>
          <a:p>
            <a:r>
              <a:rPr lang="es-CL" dirty="0"/>
              <a:t>¿Qué es </a:t>
            </a:r>
            <a:r>
              <a:rPr lang="es-CL" dirty="0" err="1"/>
              <a:t>Kubernetes</a:t>
            </a:r>
            <a:r>
              <a:rPr lang="es-CL" dirty="0"/>
              <a:t>?</a:t>
            </a:r>
          </a:p>
        </p:txBody>
      </p:sp>
      <p:sp>
        <p:nvSpPr>
          <p:cNvPr id="3" name="Content Placeholder 2">
            <a:extLst>
              <a:ext uri="{FF2B5EF4-FFF2-40B4-BE49-F238E27FC236}">
                <a16:creationId xmlns:a16="http://schemas.microsoft.com/office/drawing/2014/main" id="{57749EDA-0435-919C-2CDD-BF5D0E21D1C5}"/>
              </a:ext>
            </a:extLst>
          </p:cNvPr>
          <p:cNvSpPr txBox="1">
            <a:spLocks/>
          </p:cNvSpPr>
          <p:nvPr/>
        </p:nvSpPr>
        <p:spPr>
          <a:xfrm>
            <a:off x="1517650" y="2606675"/>
            <a:ext cx="12192000" cy="7879080"/>
          </a:xfrm>
          <a:prstGeom prst="rect">
            <a:avLst/>
          </a:prstGeom>
        </p:spPr>
        <p:txBody>
          <a:bodyPr wrap="square" lIns="0" tIns="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457200" indent="-457200" rtl="0">
              <a:buFont typeface="Wingdings" panose="05000000000000000000" pitchFamily="2" charset="2"/>
              <a:buChar char="§"/>
            </a:pPr>
            <a:r>
              <a:rPr lang="es-ES" sz="3200" b="1" dirty="0" err="1"/>
              <a:t>Kubernetes</a:t>
            </a:r>
            <a:r>
              <a:rPr lang="es-ES" sz="3200" dirty="0"/>
              <a:t> es un software de código abierto para la organización de contenedores</a:t>
            </a:r>
          </a:p>
          <a:p>
            <a:pPr marL="914400" lvl="1" indent="-457200" rtl="0">
              <a:buFont typeface="Arial" panose="020B0604020202020204" pitchFamily="34" charset="0"/>
              <a:buChar char="•"/>
            </a:pPr>
            <a:r>
              <a:rPr lang="es-ES" sz="3200" dirty="0"/>
              <a:t>Implemente y </a:t>
            </a:r>
            <a:r>
              <a:rPr lang="es-ES" sz="3200" b="1" dirty="0">
                <a:solidFill>
                  <a:schemeClr val="accent5"/>
                </a:solidFill>
              </a:rPr>
              <a:t>administre aplicaciones en contenedores</a:t>
            </a:r>
            <a:r>
              <a:rPr lang="es-ES" sz="3200" dirty="0"/>
              <a:t> a escala.</a:t>
            </a:r>
          </a:p>
          <a:p>
            <a:pPr marL="914400" lvl="1" indent="-457200" rtl="0">
              <a:buFont typeface="Arial" panose="020B0604020202020204" pitchFamily="34" charset="0"/>
              <a:buChar char="•"/>
            </a:pPr>
            <a:r>
              <a:rPr lang="es-ES" sz="3200" dirty="0"/>
              <a:t>El mismo conjunto de herramientas se puede usar en las instalaciones y en la nube.</a:t>
            </a:r>
          </a:p>
          <a:p>
            <a:pPr marL="914400" lvl="1" indent="-457200" rtl="0">
              <a:buFont typeface="Wingdings" panose="05000000000000000000" pitchFamily="2" charset="2"/>
              <a:buChar char="§"/>
            </a:pPr>
            <a:endParaRPr lang="es-ES" sz="3200" dirty="0"/>
          </a:p>
          <a:p>
            <a:pPr marL="457200" indent="-457200" rtl="0">
              <a:buFont typeface="Wingdings" panose="05000000000000000000" pitchFamily="2" charset="2"/>
              <a:buChar char="§"/>
            </a:pPr>
            <a:r>
              <a:rPr lang="es-ES" sz="3200" dirty="0"/>
              <a:t>Complementa a Docker</a:t>
            </a:r>
          </a:p>
          <a:p>
            <a:pPr marL="914400" lvl="1" indent="-457200" rtl="0">
              <a:buFont typeface="Arial" panose="020B0604020202020204" pitchFamily="34" charset="0"/>
              <a:buChar char="•"/>
            </a:pPr>
            <a:r>
              <a:rPr lang="es-ES" sz="3200" dirty="0"/>
              <a:t>Docker le permite ejecutar varios contenedores en un solo host del sistema operativo. </a:t>
            </a:r>
          </a:p>
          <a:p>
            <a:pPr marL="914400" lvl="1" indent="-457200" rtl="0">
              <a:buFont typeface="Arial" panose="020B0604020202020204" pitchFamily="34" charset="0"/>
              <a:buChar char="•"/>
            </a:pPr>
            <a:r>
              <a:rPr lang="es-ES" sz="3200" dirty="0" err="1"/>
              <a:t>Kubernetes</a:t>
            </a:r>
            <a:r>
              <a:rPr lang="es-ES" sz="3200" dirty="0"/>
              <a:t> </a:t>
            </a:r>
            <a:r>
              <a:rPr lang="es-ES" sz="3200" b="1" dirty="0">
                <a:solidFill>
                  <a:schemeClr val="accent5"/>
                </a:solidFill>
              </a:rPr>
              <a:t>organiza</a:t>
            </a:r>
            <a:r>
              <a:rPr lang="es-ES" sz="3200" dirty="0"/>
              <a:t> varios hosts de Docker (nodos).</a:t>
            </a:r>
          </a:p>
          <a:p>
            <a:pPr marL="914400" lvl="1" indent="-457200" rtl="0">
              <a:buFont typeface="Wingdings" panose="05000000000000000000" pitchFamily="2" charset="2"/>
              <a:buChar char="§"/>
            </a:pPr>
            <a:endParaRPr lang="es-ES" sz="3200" dirty="0"/>
          </a:p>
          <a:p>
            <a:pPr marL="457200" indent="-457200" rtl="0">
              <a:buFont typeface="Wingdings" panose="05000000000000000000" pitchFamily="2" charset="2"/>
              <a:buChar char="§"/>
            </a:pPr>
            <a:r>
              <a:rPr lang="es-ES" sz="3200" dirty="0"/>
              <a:t>Automatiza estos procesos: </a:t>
            </a:r>
          </a:p>
          <a:p>
            <a:pPr marL="914400" lvl="1" indent="-457200" rtl="0">
              <a:buFont typeface="Arial" panose="020B0604020202020204" pitchFamily="34" charset="0"/>
              <a:buChar char="•"/>
            </a:pPr>
            <a:r>
              <a:rPr lang="es-ES" sz="3200" dirty="0"/>
              <a:t>El aprovisionamiento de contenedores</a:t>
            </a:r>
          </a:p>
          <a:p>
            <a:pPr marL="914400" lvl="1" indent="-457200" rtl="0">
              <a:buFont typeface="Arial" panose="020B0604020202020204" pitchFamily="34" charset="0"/>
              <a:buChar char="•"/>
            </a:pPr>
            <a:r>
              <a:rPr lang="es-ES" sz="3200" dirty="0"/>
              <a:t>Las redes</a:t>
            </a:r>
          </a:p>
          <a:p>
            <a:pPr marL="914400" lvl="1" indent="-457200" rtl="0">
              <a:buFont typeface="Arial" panose="020B0604020202020204" pitchFamily="34" charset="0"/>
              <a:buChar char="•"/>
            </a:pPr>
            <a:r>
              <a:rPr lang="es-ES" sz="3200" dirty="0"/>
              <a:t>La distribución de carga</a:t>
            </a:r>
          </a:p>
          <a:p>
            <a:pPr marL="914400" lvl="1" indent="-457200" rtl="0">
              <a:buFont typeface="Arial" panose="020B0604020202020204" pitchFamily="34" charset="0"/>
              <a:buChar char="•"/>
            </a:pPr>
            <a:r>
              <a:rPr lang="es-ES" sz="3200" dirty="0"/>
              <a:t>El escalado</a:t>
            </a:r>
          </a:p>
        </p:txBody>
      </p:sp>
      <p:pic>
        <p:nvPicPr>
          <p:cNvPr id="4098" name="Picture 2" descr="Qué es un Kubernetes? | TurinGears">
            <a:extLst>
              <a:ext uri="{FF2B5EF4-FFF2-40B4-BE49-F238E27FC236}">
                <a16:creationId xmlns:a16="http://schemas.microsoft.com/office/drawing/2014/main" id="{3F81A6DC-CC82-408E-CF8D-E1AF42210F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3650" y="396875"/>
            <a:ext cx="4469509"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89935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8B03AC-D197-782A-7C37-8EEF5F1E8594}"/>
              </a:ext>
            </a:extLst>
          </p:cNvPr>
          <p:cNvSpPr>
            <a:spLocks noGrp="1"/>
          </p:cNvSpPr>
          <p:nvPr>
            <p:ph type="title"/>
          </p:nvPr>
        </p:nvSpPr>
        <p:spPr/>
        <p:txBody>
          <a:bodyPr/>
          <a:lstStyle/>
          <a:p>
            <a:r>
              <a:rPr lang="es-CL" dirty="0"/>
              <a:t>Amazon </a:t>
            </a:r>
            <a:r>
              <a:rPr lang="es-CL" dirty="0" err="1"/>
              <a:t>Elastic</a:t>
            </a:r>
            <a:r>
              <a:rPr lang="es-CL" dirty="0"/>
              <a:t> </a:t>
            </a:r>
            <a:r>
              <a:rPr lang="es-CL" dirty="0" err="1"/>
              <a:t>Kubernetes</a:t>
            </a:r>
            <a:r>
              <a:rPr lang="es-CL" dirty="0"/>
              <a:t> </a:t>
            </a:r>
            <a:r>
              <a:rPr lang="es-CL" dirty="0" err="1"/>
              <a:t>Service</a:t>
            </a:r>
            <a:r>
              <a:rPr lang="es-CL" dirty="0"/>
              <a:t> (EKS)</a:t>
            </a:r>
          </a:p>
        </p:txBody>
      </p:sp>
      <p:sp>
        <p:nvSpPr>
          <p:cNvPr id="3" name="TextBox 5">
            <a:extLst>
              <a:ext uri="{FF2B5EF4-FFF2-40B4-BE49-F238E27FC236}">
                <a16:creationId xmlns:a16="http://schemas.microsoft.com/office/drawing/2014/main" id="{A1E78368-9449-068D-7D8F-93133A086FFD}"/>
              </a:ext>
              <a:ext uri="{C183D7F6-B498-43B3-948B-1728B52AA6E4}">
                <adec:decorative xmlns:adec="http://schemas.microsoft.com/office/drawing/2017/decorative" val="1"/>
              </a:ext>
            </a:extLst>
          </p:cNvPr>
          <p:cNvSpPr txBox="1"/>
          <p:nvPr/>
        </p:nvSpPr>
        <p:spPr>
          <a:xfrm>
            <a:off x="17808338" y="1476992"/>
            <a:ext cx="2301904" cy="584775"/>
          </a:xfrm>
          <a:prstGeom prst="rect">
            <a:avLst/>
          </a:prstGeom>
          <a:noFill/>
        </p:spPr>
        <p:txBody>
          <a:bodyPr wrap="square" rtlCol="0">
            <a:spAutoFit/>
          </a:bodyPr>
          <a:lstStyle/>
          <a:p>
            <a:pPr algn="ctr" rtl="0"/>
            <a:r>
              <a:rPr lang="es-ES" sz="1600" b="1" dirty="0">
                <a:latin typeface="+mj-lt"/>
              </a:rPr>
              <a:t>Amazon </a:t>
            </a:r>
            <a:r>
              <a:rPr lang="es-ES" sz="1600" b="1" dirty="0" err="1">
                <a:latin typeface="+mj-lt"/>
              </a:rPr>
              <a:t>Elastic</a:t>
            </a:r>
            <a:r>
              <a:rPr lang="es-ES" sz="1600" b="1" dirty="0">
                <a:latin typeface="+mj-lt"/>
              </a:rPr>
              <a:t> </a:t>
            </a:r>
            <a:r>
              <a:rPr lang="es-ES" sz="1600" b="1" dirty="0" err="1">
                <a:latin typeface="+mj-lt"/>
              </a:rPr>
              <a:t>Kubernetes</a:t>
            </a:r>
            <a:r>
              <a:rPr lang="es-ES" sz="1600" b="1" dirty="0">
                <a:latin typeface="+mj-lt"/>
              </a:rPr>
              <a:t> </a:t>
            </a:r>
            <a:r>
              <a:rPr lang="es-ES" sz="1600" b="1" dirty="0" err="1">
                <a:latin typeface="+mj-lt"/>
              </a:rPr>
              <a:t>Service</a:t>
            </a:r>
            <a:endParaRPr lang="en-US" sz="1200" b="1" dirty="0">
              <a:latin typeface="+mj-lt"/>
            </a:endParaRPr>
          </a:p>
        </p:txBody>
      </p:sp>
      <p:pic>
        <p:nvPicPr>
          <p:cNvPr id="4" name="Graphic 6">
            <a:extLst>
              <a:ext uri="{FF2B5EF4-FFF2-40B4-BE49-F238E27FC236}">
                <a16:creationId xmlns:a16="http://schemas.microsoft.com/office/drawing/2014/main" id="{110FD407-379E-97AD-CE48-37174B0BD6AD}"/>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410650" y="355978"/>
            <a:ext cx="1097280" cy="1097280"/>
          </a:xfrm>
          <a:prstGeom prst="rect">
            <a:avLst/>
          </a:prstGeom>
        </p:spPr>
      </p:pic>
      <p:sp>
        <p:nvSpPr>
          <p:cNvPr id="5" name="Content Placeholder 2">
            <a:extLst>
              <a:ext uri="{FF2B5EF4-FFF2-40B4-BE49-F238E27FC236}">
                <a16:creationId xmlns:a16="http://schemas.microsoft.com/office/drawing/2014/main" id="{1247B08C-D9A7-215D-A062-7C92D594D43C}"/>
              </a:ext>
            </a:extLst>
          </p:cNvPr>
          <p:cNvSpPr txBox="1">
            <a:spLocks/>
          </p:cNvSpPr>
          <p:nvPr/>
        </p:nvSpPr>
        <p:spPr>
          <a:xfrm>
            <a:off x="1365250" y="2378075"/>
            <a:ext cx="12877800" cy="6401753"/>
          </a:xfrm>
          <a:prstGeom prst="rect">
            <a:avLst/>
          </a:prstGeom>
        </p:spPr>
        <p:txBody>
          <a:bodyPr wrap="square" lIns="0" tIns="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rtl="0"/>
            <a:r>
              <a:rPr lang="es-ES" sz="3200" dirty="0">
                <a:latin typeface="+mj-lt"/>
              </a:rPr>
              <a:t>Amazon </a:t>
            </a:r>
            <a:r>
              <a:rPr lang="es-ES" sz="3200" dirty="0" err="1">
                <a:latin typeface="+mj-lt"/>
              </a:rPr>
              <a:t>Elastic</a:t>
            </a:r>
            <a:r>
              <a:rPr lang="es-ES" sz="3200" dirty="0">
                <a:latin typeface="+mj-lt"/>
              </a:rPr>
              <a:t> </a:t>
            </a:r>
            <a:r>
              <a:rPr lang="es-ES" sz="3200" dirty="0" err="1">
                <a:latin typeface="+mj-lt"/>
              </a:rPr>
              <a:t>Kubernetes</a:t>
            </a:r>
            <a:r>
              <a:rPr lang="es-ES" sz="3200" dirty="0">
                <a:latin typeface="+mj-lt"/>
              </a:rPr>
              <a:t> </a:t>
            </a:r>
            <a:r>
              <a:rPr lang="es-ES" sz="3200" dirty="0" err="1">
                <a:latin typeface="+mj-lt"/>
              </a:rPr>
              <a:t>Service</a:t>
            </a:r>
            <a:r>
              <a:rPr lang="es-ES" sz="3200" dirty="0">
                <a:latin typeface="+mj-lt"/>
              </a:rPr>
              <a:t> (</a:t>
            </a:r>
            <a:r>
              <a:rPr lang="es-ES" sz="3200" b="1" dirty="0">
                <a:solidFill>
                  <a:schemeClr val="accent5"/>
                </a:solidFill>
                <a:latin typeface="+mj-lt"/>
              </a:rPr>
              <a:t>Amazon EKS</a:t>
            </a:r>
            <a:r>
              <a:rPr lang="es-ES" sz="3200" dirty="0">
                <a:latin typeface="+mj-lt"/>
              </a:rPr>
              <a:t>)</a:t>
            </a:r>
          </a:p>
          <a:p>
            <a:pPr rtl="0"/>
            <a:endParaRPr lang="es-ES" sz="3200" dirty="0">
              <a:latin typeface="+mj-lt"/>
            </a:endParaRPr>
          </a:p>
          <a:p>
            <a:pPr marL="914400" lvl="1" indent="-457200" rtl="0">
              <a:buFont typeface="Arial" panose="020B0604020202020204" pitchFamily="34" charset="0"/>
              <a:buChar char="•"/>
            </a:pPr>
            <a:r>
              <a:rPr lang="es-ES" sz="3200" dirty="0">
                <a:latin typeface="+mj-lt"/>
              </a:rPr>
              <a:t>Le permite ejecutar </a:t>
            </a:r>
            <a:r>
              <a:rPr lang="es-ES" sz="3200" dirty="0" err="1">
                <a:latin typeface="+mj-lt"/>
              </a:rPr>
              <a:t>Kubernetes</a:t>
            </a:r>
            <a:r>
              <a:rPr lang="es-ES" sz="3200" dirty="0">
                <a:latin typeface="+mj-lt"/>
              </a:rPr>
              <a:t> en AWS.</a:t>
            </a:r>
          </a:p>
          <a:p>
            <a:pPr marL="914400" lvl="1" indent="-457200" rtl="0">
              <a:buFont typeface="Arial" panose="020B0604020202020204" pitchFamily="34" charset="0"/>
              <a:buChar char="•"/>
            </a:pPr>
            <a:r>
              <a:rPr lang="es-ES" sz="3200" dirty="0">
                <a:latin typeface="+mj-lt"/>
              </a:rPr>
              <a:t>Cuenta con el certificado de conformidad de </a:t>
            </a:r>
            <a:r>
              <a:rPr lang="es-ES" sz="3200" dirty="0" err="1">
                <a:latin typeface="+mj-lt"/>
              </a:rPr>
              <a:t>Kubernetes</a:t>
            </a:r>
            <a:r>
              <a:rPr lang="es-ES" sz="3200" dirty="0">
                <a:latin typeface="+mj-lt"/>
              </a:rPr>
              <a:t> (admite una migración sencilla).</a:t>
            </a:r>
          </a:p>
          <a:p>
            <a:pPr marL="914400" lvl="1" indent="-457200" rtl="0">
              <a:buFont typeface="Arial" panose="020B0604020202020204" pitchFamily="34" charset="0"/>
              <a:buChar char="•"/>
            </a:pPr>
            <a:r>
              <a:rPr lang="es-ES" sz="3200" dirty="0">
                <a:latin typeface="+mj-lt"/>
              </a:rPr>
              <a:t>Admite contenedores de Linux y Windows.</a:t>
            </a:r>
          </a:p>
          <a:p>
            <a:pPr marL="914400" lvl="1" indent="-457200" rtl="0">
              <a:buFont typeface="Arial" panose="020B0604020202020204" pitchFamily="34" charset="0"/>
              <a:buChar char="•"/>
            </a:pPr>
            <a:r>
              <a:rPr lang="es-ES" sz="3200" dirty="0">
                <a:latin typeface="+mj-lt"/>
              </a:rPr>
              <a:t>Es compatible con las herramientas de la comunidad de </a:t>
            </a:r>
            <a:r>
              <a:rPr lang="es-ES" sz="3200" dirty="0" err="1">
                <a:latin typeface="+mj-lt"/>
              </a:rPr>
              <a:t>Kubernetes</a:t>
            </a:r>
            <a:r>
              <a:rPr lang="es-ES" sz="3200" dirty="0">
                <a:latin typeface="+mj-lt"/>
              </a:rPr>
              <a:t> y admite complementos populares de </a:t>
            </a:r>
            <a:r>
              <a:rPr lang="es-ES" sz="3200" dirty="0" err="1">
                <a:latin typeface="+mj-lt"/>
              </a:rPr>
              <a:t>Kubernetes</a:t>
            </a:r>
            <a:r>
              <a:rPr lang="es-ES" sz="3200" dirty="0">
                <a:latin typeface="+mj-lt"/>
              </a:rPr>
              <a:t>.</a:t>
            </a:r>
            <a:br>
              <a:rPr lang="en-US" sz="3200" dirty="0">
                <a:latin typeface="+mj-lt"/>
              </a:rPr>
            </a:br>
            <a:endParaRPr lang="en-US" sz="3200" dirty="0">
              <a:latin typeface="+mj-lt"/>
            </a:endParaRPr>
          </a:p>
          <a:p>
            <a:pPr rtl="0"/>
            <a:r>
              <a:rPr lang="es-ES" sz="3200" dirty="0">
                <a:latin typeface="+mj-lt"/>
              </a:rPr>
              <a:t>Use Amazon EKS para lo siguiente: </a:t>
            </a:r>
          </a:p>
          <a:p>
            <a:pPr rtl="0"/>
            <a:endParaRPr lang="es-ES" sz="3200" dirty="0">
              <a:latin typeface="+mj-lt"/>
            </a:endParaRPr>
          </a:p>
          <a:p>
            <a:pPr marL="914400" lvl="1" indent="-457200" rtl="0">
              <a:buFont typeface="Arial" panose="020B0604020202020204" pitchFamily="34" charset="0"/>
              <a:buChar char="•"/>
            </a:pPr>
            <a:r>
              <a:rPr lang="es-ES" sz="3200" dirty="0">
                <a:latin typeface="+mj-lt"/>
              </a:rPr>
              <a:t>Administrar clústeres de instancias de informática de Amazon EC2</a:t>
            </a:r>
          </a:p>
          <a:p>
            <a:pPr marL="914400" lvl="1" indent="-457200" rtl="0">
              <a:buFont typeface="Arial" panose="020B0604020202020204" pitchFamily="34" charset="0"/>
              <a:buChar char="•"/>
            </a:pPr>
            <a:r>
              <a:rPr lang="es-ES" sz="3200" dirty="0">
                <a:latin typeface="+mj-lt"/>
              </a:rPr>
              <a:t>Ejecutar contenedores organizados por </a:t>
            </a:r>
            <a:r>
              <a:rPr lang="es-ES" sz="3200" dirty="0" err="1">
                <a:latin typeface="+mj-lt"/>
              </a:rPr>
              <a:t>Kubernetes</a:t>
            </a:r>
            <a:r>
              <a:rPr lang="es-ES" sz="3200" dirty="0">
                <a:latin typeface="+mj-lt"/>
              </a:rPr>
              <a:t> en esas instancias</a:t>
            </a:r>
          </a:p>
        </p:txBody>
      </p:sp>
    </p:spTree>
    <p:extLst>
      <p:ext uri="{BB962C8B-B14F-4D97-AF65-F5344CB8AC3E}">
        <p14:creationId xmlns:p14="http://schemas.microsoft.com/office/powerpoint/2010/main" val="15949082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993C70-5CFD-349E-669D-67B457555A68}"/>
              </a:ext>
            </a:extLst>
          </p:cNvPr>
          <p:cNvSpPr>
            <a:spLocks noGrp="1"/>
          </p:cNvSpPr>
          <p:nvPr>
            <p:ph type="title"/>
          </p:nvPr>
        </p:nvSpPr>
        <p:spPr/>
        <p:txBody>
          <a:bodyPr/>
          <a:lstStyle/>
          <a:p>
            <a:r>
              <a:rPr lang="es-ES" sz="4800" dirty="0">
                <a:latin typeface="+mj-lt"/>
              </a:rPr>
              <a:t>Registro de imágenes de contenedores</a:t>
            </a:r>
            <a:endParaRPr lang="es-CL" dirty="0"/>
          </a:p>
        </p:txBody>
      </p:sp>
      <p:sp>
        <p:nvSpPr>
          <p:cNvPr id="3" name="Content Placeholder 17">
            <a:extLst>
              <a:ext uri="{FF2B5EF4-FFF2-40B4-BE49-F238E27FC236}">
                <a16:creationId xmlns:a16="http://schemas.microsoft.com/office/drawing/2014/main" id="{55C8AC28-644C-CEAB-4F61-CBCAB8A0225F}"/>
              </a:ext>
            </a:extLst>
          </p:cNvPr>
          <p:cNvSpPr txBox="1">
            <a:spLocks/>
          </p:cNvSpPr>
          <p:nvPr/>
        </p:nvSpPr>
        <p:spPr>
          <a:xfrm>
            <a:off x="603249" y="2695830"/>
            <a:ext cx="9657595" cy="5796259"/>
          </a:xfrm>
          <a:prstGeom prst="rect">
            <a:avLst/>
          </a:prstGeom>
        </p:spPr>
        <p:txBody>
          <a:bodyPr wrap="square" lIns="0" tIns="0" rIns="0" bIns="0" rtlCol="0">
            <a:normAutofit lnSpcReduction="10000"/>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rtl="0"/>
            <a:r>
              <a:rPr lang="es-ES" sz="3500" b="1" dirty="0">
                <a:solidFill>
                  <a:schemeClr val="accent5"/>
                </a:solidFill>
                <a:latin typeface="+mj-lt"/>
              </a:rPr>
              <a:t>Amazon ECR</a:t>
            </a:r>
            <a:r>
              <a:rPr lang="es-ES" sz="3500" dirty="0">
                <a:latin typeface="+mj-lt"/>
              </a:rPr>
              <a:t> es un </a:t>
            </a:r>
            <a:r>
              <a:rPr lang="es-ES" sz="3500" dirty="0">
                <a:solidFill>
                  <a:schemeClr val="accent6"/>
                </a:solidFill>
                <a:latin typeface="+mj-lt"/>
              </a:rPr>
              <a:t>registro de contenedores de</a:t>
            </a:r>
            <a:r>
              <a:rPr lang="es-ES" sz="3500" dirty="0">
                <a:latin typeface="+mj-lt"/>
              </a:rPr>
              <a:t> Docker completamente administrado que facilita a los desarrolladores las tareas de almacenamiento, administración e implementación de imágenes de contenedores de Docker.</a:t>
            </a:r>
          </a:p>
          <a:p>
            <a:pPr algn="ctr" rtl="0"/>
            <a:endParaRPr lang="es-ES" sz="3500" dirty="0">
              <a:latin typeface="+mj-lt"/>
            </a:endParaRPr>
          </a:p>
          <a:p>
            <a:pPr algn="ctr" rtl="0"/>
            <a:r>
              <a:rPr lang="es-ES" sz="3500" b="1" dirty="0">
                <a:latin typeface="+mj-lt"/>
              </a:rPr>
              <a:t>Docker</a:t>
            </a:r>
            <a:r>
              <a:rPr lang="es-ES" sz="3500" dirty="0">
                <a:latin typeface="+mj-lt"/>
              </a:rPr>
              <a:t> también tiene su propio registro de contenedores llamado Docker Hub. </a:t>
            </a:r>
          </a:p>
          <a:p>
            <a:pPr algn="ctr" rtl="0"/>
            <a:r>
              <a:rPr lang="es-ES" sz="3500" dirty="0">
                <a:latin typeface="+mj-lt"/>
              </a:rPr>
              <a:t>Docker Hub es el registro de contenedores publico más grande que existe hoy en día en cual puedes encontrar imágenes de todo estilo disponibles de manera gratuita</a:t>
            </a:r>
          </a:p>
          <a:p>
            <a:pPr algn="ctr" rtl="0"/>
            <a:endParaRPr lang="en-US" sz="1900" dirty="0">
              <a:latin typeface="+mj-lt"/>
            </a:endParaRPr>
          </a:p>
          <a:p>
            <a:pPr algn="ctr" rtl="0"/>
            <a:endParaRPr lang="en-US" sz="1900" dirty="0">
              <a:latin typeface="+mj-lt"/>
            </a:endParaRPr>
          </a:p>
        </p:txBody>
      </p:sp>
      <p:grpSp>
        <p:nvGrpSpPr>
          <p:cNvPr id="4" name="Group 22">
            <a:extLst>
              <a:ext uri="{FF2B5EF4-FFF2-40B4-BE49-F238E27FC236}">
                <a16:creationId xmlns:a16="http://schemas.microsoft.com/office/drawing/2014/main" id="{DB4FF9D1-7270-296D-E9AF-9E0AC0127676}"/>
              </a:ext>
              <a:ext uri="{C183D7F6-B498-43B3-948B-1728B52AA6E4}">
                <adec:decorative xmlns:adec="http://schemas.microsoft.com/office/drawing/2017/decorative" val="1"/>
              </a:ext>
            </a:extLst>
          </p:cNvPr>
          <p:cNvGrpSpPr/>
          <p:nvPr/>
        </p:nvGrpSpPr>
        <p:grpSpPr>
          <a:xfrm>
            <a:off x="17298269" y="396875"/>
            <a:ext cx="2805831" cy="2869485"/>
            <a:chOff x="1400636" y="2991816"/>
            <a:chExt cx="2805831" cy="2869485"/>
          </a:xfrm>
        </p:grpSpPr>
        <p:sp>
          <p:nvSpPr>
            <p:cNvPr id="5" name="TextBox 4">
              <a:extLst>
                <a:ext uri="{FF2B5EF4-FFF2-40B4-BE49-F238E27FC236}">
                  <a16:creationId xmlns:a16="http://schemas.microsoft.com/office/drawing/2014/main" id="{81348572-7A53-DBFD-0D2B-F65664346AD1}"/>
                </a:ext>
              </a:extLst>
            </p:cNvPr>
            <p:cNvSpPr txBox="1"/>
            <p:nvPr/>
          </p:nvSpPr>
          <p:spPr>
            <a:xfrm>
              <a:off x="1584700" y="4115102"/>
              <a:ext cx="2301904" cy="584775"/>
            </a:xfrm>
            <a:prstGeom prst="rect">
              <a:avLst/>
            </a:prstGeom>
            <a:noFill/>
          </p:spPr>
          <p:txBody>
            <a:bodyPr wrap="square" rtlCol="0">
              <a:spAutoFit/>
            </a:bodyPr>
            <a:lstStyle/>
            <a:p>
              <a:pPr algn="ctr" rtl="0"/>
              <a:r>
                <a:rPr lang="es-ES" sz="1600" b="1" dirty="0">
                  <a:solidFill>
                    <a:srgbClr val="232F3D"/>
                  </a:solidFill>
                  <a:latin typeface="+mj-lt"/>
                </a:rPr>
                <a:t>Amazon </a:t>
              </a:r>
              <a:r>
                <a:rPr lang="es-ES" sz="1600" b="1" dirty="0" err="1">
                  <a:solidFill>
                    <a:srgbClr val="232F3D"/>
                  </a:solidFill>
                  <a:latin typeface="+mj-lt"/>
                </a:rPr>
                <a:t>Elastic</a:t>
              </a:r>
              <a:r>
                <a:rPr lang="es-ES" sz="1600" b="1" dirty="0">
                  <a:solidFill>
                    <a:srgbClr val="232F3D"/>
                  </a:solidFill>
                  <a:latin typeface="+mj-lt"/>
                </a:rPr>
                <a:t> Container </a:t>
              </a:r>
              <a:r>
                <a:rPr lang="es-ES" sz="1600" b="1" dirty="0" err="1">
                  <a:solidFill>
                    <a:srgbClr val="232F3D"/>
                  </a:solidFill>
                  <a:latin typeface="+mj-lt"/>
                </a:rPr>
                <a:t>Registry</a:t>
              </a:r>
              <a:endParaRPr lang="es-ES" sz="1600" b="1" dirty="0">
                <a:solidFill>
                  <a:srgbClr val="232F3D"/>
                </a:solidFill>
                <a:latin typeface="+mj-lt"/>
              </a:endParaRPr>
            </a:p>
          </p:txBody>
        </p:sp>
        <p:pic>
          <p:nvPicPr>
            <p:cNvPr id="6" name="Graphic 7">
              <a:extLst>
                <a:ext uri="{FF2B5EF4-FFF2-40B4-BE49-F238E27FC236}">
                  <a16:creationId xmlns:a16="http://schemas.microsoft.com/office/drawing/2014/main" id="{0239AD84-3ECB-D86D-CC7B-13DB9D9D2C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20309" y="2991816"/>
              <a:ext cx="1097280" cy="1097280"/>
            </a:xfrm>
            <a:prstGeom prst="rect">
              <a:avLst/>
            </a:prstGeom>
          </p:spPr>
        </p:pic>
        <p:sp>
          <p:nvSpPr>
            <p:cNvPr id="7" name="TextBox 6">
              <a:extLst>
                <a:ext uri="{FF2B5EF4-FFF2-40B4-BE49-F238E27FC236}">
                  <a16:creationId xmlns:a16="http://schemas.microsoft.com/office/drawing/2014/main" id="{A651CFCB-FEA1-5D3F-801C-84297F807FB3}"/>
                </a:ext>
              </a:extLst>
            </p:cNvPr>
            <p:cNvSpPr txBox="1"/>
            <p:nvPr/>
          </p:nvSpPr>
          <p:spPr>
            <a:xfrm>
              <a:off x="2517364" y="5491969"/>
              <a:ext cx="1513305" cy="369332"/>
            </a:xfrm>
            <a:prstGeom prst="rect">
              <a:avLst/>
            </a:prstGeom>
            <a:noFill/>
          </p:spPr>
          <p:txBody>
            <a:bodyPr wrap="square" rtlCol="0">
              <a:spAutoFit/>
            </a:bodyPr>
            <a:lstStyle/>
            <a:p>
              <a:pPr algn="ctr" rtl="0"/>
              <a:r>
                <a:rPr lang="es-ES">
                  <a:solidFill>
                    <a:srgbClr val="232F3D"/>
                  </a:solidFill>
                  <a:latin typeface="+mj-lt"/>
                </a:rPr>
                <a:t>Registro</a:t>
              </a:r>
            </a:p>
          </p:txBody>
        </p:sp>
        <p:sp>
          <p:nvSpPr>
            <p:cNvPr id="8" name="TextBox 7">
              <a:extLst>
                <a:ext uri="{FF2B5EF4-FFF2-40B4-BE49-F238E27FC236}">
                  <a16:creationId xmlns:a16="http://schemas.microsoft.com/office/drawing/2014/main" id="{1E473580-428E-953D-F7D4-8834430DCA92}"/>
                </a:ext>
              </a:extLst>
            </p:cNvPr>
            <p:cNvSpPr txBox="1"/>
            <p:nvPr/>
          </p:nvSpPr>
          <p:spPr>
            <a:xfrm>
              <a:off x="1417561" y="5491969"/>
              <a:ext cx="1513305" cy="369332"/>
            </a:xfrm>
            <a:prstGeom prst="rect">
              <a:avLst/>
            </a:prstGeom>
            <a:noFill/>
          </p:spPr>
          <p:txBody>
            <a:bodyPr wrap="square" rtlCol="0">
              <a:spAutoFit/>
            </a:bodyPr>
            <a:lstStyle/>
            <a:p>
              <a:pPr algn="ctr" rtl="0"/>
              <a:r>
                <a:rPr lang="es-ES">
                  <a:solidFill>
                    <a:srgbClr val="232F3D"/>
                  </a:solidFill>
                  <a:latin typeface="+mj-lt"/>
                </a:rPr>
                <a:t>Imagen</a:t>
              </a:r>
            </a:p>
          </p:txBody>
        </p:sp>
        <p:pic>
          <p:nvPicPr>
            <p:cNvPr id="9" name="Graphic 5">
              <a:extLst>
                <a:ext uri="{FF2B5EF4-FFF2-40B4-BE49-F238E27FC236}">
                  <a16:creationId xmlns:a16="http://schemas.microsoft.com/office/drawing/2014/main" id="{F4614159-D549-620E-19D3-332D4F4717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39066" y="5050508"/>
              <a:ext cx="469900" cy="469900"/>
            </a:xfrm>
            <a:prstGeom prst="rect">
              <a:avLst/>
            </a:prstGeom>
          </p:spPr>
        </p:pic>
        <p:pic>
          <p:nvPicPr>
            <p:cNvPr id="10" name="Graphic 9">
              <a:extLst>
                <a:ext uri="{FF2B5EF4-FFF2-40B4-BE49-F238E27FC236}">
                  <a16:creationId xmlns:a16="http://schemas.microsoft.com/office/drawing/2014/main" id="{A4A05E8B-EA00-13DE-135C-707B0F865FB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39263" y="5063472"/>
              <a:ext cx="469900" cy="469900"/>
            </a:xfrm>
            <a:prstGeom prst="rect">
              <a:avLst/>
            </a:prstGeom>
          </p:spPr>
        </p:pic>
        <p:cxnSp>
          <p:nvCxnSpPr>
            <p:cNvPr id="11" name="Straight Connector 12">
              <a:extLst>
                <a:ext uri="{FF2B5EF4-FFF2-40B4-BE49-F238E27FC236}">
                  <a16:creationId xmlns:a16="http://schemas.microsoft.com/office/drawing/2014/main" id="{7DB6C53A-91B5-A867-A88A-14BF84E41854}"/>
                </a:ext>
              </a:extLst>
            </p:cNvPr>
            <p:cNvCxnSpPr/>
            <p:nvPr/>
          </p:nvCxnSpPr>
          <p:spPr>
            <a:xfrm>
              <a:off x="1400636" y="4861187"/>
              <a:ext cx="2805831" cy="0"/>
            </a:xfrm>
            <a:prstGeom prst="line">
              <a:avLst/>
            </a:prstGeom>
            <a:ln>
              <a:solidFill>
                <a:schemeClr val="tx2"/>
              </a:solidFill>
              <a:prstDash val="dash"/>
            </a:ln>
          </p:spPr>
          <p:style>
            <a:lnRef idx="1">
              <a:schemeClr val="accent6"/>
            </a:lnRef>
            <a:fillRef idx="0">
              <a:schemeClr val="accent6"/>
            </a:fillRef>
            <a:effectRef idx="0">
              <a:schemeClr val="accent6"/>
            </a:effectRef>
            <a:fontRef idx="minor">
              <a:schemeClr val="tx1"/>
            </a:fontRef>
          </p:style>
        </p:cxnSp>
      </p:grpSp>
      <p:graphicFrame>
        <p:nvGraphicFramePr>
          <p:cNvPr id="12" name="Diagram 13" descr="graphic showing ECR characteristics, including: ECS integration, docker support, team collaboration, access control, and third-party integrations.">
            <a:extLst>
              <a:ext uri="{FF2B5EF4-FFF2-40B4-BE49-F238E27FC236}">
                <a16:creationId xmlns:a16="http://schemas.microsoft.com/office/drawing/2014/main" id="{7D81683F-2941-CD48-C428-2DB9DCC81AFB}"/>
              </a:ext>
            </a:extLst>
          </p:cNvPr>
          <p:cNvGraphicFramePr/>
          <p:nvPr>
            <p:extLst>
              <p:ext uri="{D42A27DB-BD31-4B8C-83A1-F6EECF244321}">
                <p14:modId xmlns:p14="http://schemas.microsoft.com/office/powerpoint/2010/main" val="3963917117"/>
              </p:ext>
            </p:extLst>
          </p:nvPr>
        </p:nvGraphicFramePr>
        <p:xfrm>
          <a:off x="10454273" y="1819119"/>
          <a:ext cx="7067671" cy="579626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5122" name="Picture 2" descr="Docker Hub data breach exposes data of 190,000 users.">
            <a:extLst>
              <a:ext uri="{FF2B5EF4-FFF2-40B4-BE49-F238E27FC236}">
                <a16:creationId xmlns:a16="http://schemas.microsoft.com/office/drawing/2014/main" id="{BE95617B-2224-8F6E-F4D5-F2FB87C5B7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36650" y="9128765"/>
            <a:ext cx="2962275" cy="154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00881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94FE4634-98DF-A44A-92BF-86BBAE37A404}"/>
              </a:ext>
            </a:extLst>
          </p:cNvPr>
          <p:cNvSpPr txBox="1">
            <a:spLocks/>
          </p:cNvSpPr>
          <p:nvPr/>
        </p:nvSpPr>
        <p:spPr>
          <a:xfrm>
            <a:off x="8159750" y="6250622"/>
            <a:ext cx="1905000" cy="147732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9600" dirty="0">
                <a:solidFill>
                  <a:srgbClr val="257CE1"/>
                </a:solidFill>
                <a:latin typeface="Arial Black" panose="020B0604020202020204" pitchFamily="34" charset="0"/>
                <a:cs typeface="Arial Black" panose="020B0604020202020204" pitchFamily="34" charset="0"/>
              </a:rPr>
              <a:t>04</a:t>
            </a:r>
          </a:p>
        </p:txBody>
      </p:sp>
      <p:sp>
        <p:nvSpPr>
          <p:cNvPr id="5" name="Título 1">
            <a:extLst>
              <a:ext uri="{FF2B5EF4-FFF2-40B4-BE49-F238E27FC236}">
                <a16:creationId xmlns:a16="http://schemas.microsoft.com/office/drawing/2014/main" id="{91552C62-C4F4-E85B-2396-854B8DD8D656}"/>
              </a:ext>
            </a:extLst>
          </p:cNvPr>
          <p:cNvSpPr txBox="1">
            <a:spLocks/>
          </p:cNvSpPr>
          <p:nvPr/>
        </p:nvSpPr>
        <p:spPr>
          <a:xfrm>
            <a:off x="4413250" y="7559675"/>
            <a:ext cx="6172200" cy="2031325"/>
          </a:xfrm>
          <a:prstGeom prst="rect">
            <a:avLst/>
          </a:prstGeom>
        </p:spPr>
        <p:txBody>
          <a:bodyPr wrap="square" lIns="0" tIns="0" rIns="0" bIns="0">
            <a:spAutoFit/>
          </a:bodyPr>
          <a:lstStyle>
            <a:lvl1pPr algn="l">
              <a:defRPr sz="5000" b="1" i="0">
                <a:solidFill>
                  <a:srgbClr val="257CE1"/>
                </a:solidFill>
                <a:latin typeface="Arial"/>
                <a:ea typeface="+mj-ea"/>
                <a:cs typeface="Arial"/>
              </a:defRPr>
            </a:lvl1pPr>
          </a:lstStyle>
          <a:p>
            <a:pPr algn="r"/>
            <a:r>
              <a:rPr lang="es-CL" sz="6600" dirty="0"/>
              <a:t>Servicios sin Servidor</a:t>
            </a:r>
          </a:p>
        </p:txBody>
      </p:sp>
    </p:spTree>
    <p:extLst>
      <p:ext uri="{BB962C8B-B14F-4D97-AF65-F5344CB8AC3E}">
        <p14:creationId xmlns:p14="http://schemas.microsoft.com/office/powerpoint/2010/main" val="4249350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F4E727-F545-F946-C795-7C27EB3ECCD4}"/>
              </a:ext>
            </a:extLst>
          </p:cNvPr>
          <p:cNvSpPr>
            <a:spLocks noGrp="1"/>
          </p:cNvSpPr>
          <p:nvPr>
            <p:ph type="title"/>
          </p:nvPr>
        </p:nvSpPr>
        <p:spPr/>
        <p:txBody>
          <a:bodyPr/>
          <a:lstStyle/>
          <a:p>
            <a:r>
              <a:rPr lang="es-CL" dirty="0" err="1"/>
              <a:t>Serverless</a:t>
            </a:r>
            <a:endParaRPr lang="es-CL" dirty="0"/>
          </a:p>
        </p:txBody>
      </p:sp>
      <p:pic>
        <p:nvPicPr>
          <p:cNvPr id="27" name="Imagen 26">
            <a:extLst>
              <a:ext uri="{FF2B5EF4-FFF2-40B4-BE49-F238E27FC236}">
                <a16:creationId xmlns:a16="http://schemas.microsoft.com/office/drawing/2014/main" id="{DB502BB7-9195-D597-3E69-8C5722F2B54C}"/>
              </a:ext>
            </a:extLst>
          </p:cNvPr>
          <p:cNvPicPr>
            <a:picLocks noChangeAspect="1"/>
          </p:cNvPicPr>
          <p:nvPr/>
        </p:nvPicPr>
        <p:blipFill>
          <a:blip r:embed="rId2"/>
          <a:stretch>
            <a:fillRect/>
          </a:stretch>
        </p:blipFill>
        <p:spPr>
          <a:xfrm>
            <a:off x="1593850" y="2378075"/>
            <a:ext cx="16618599" cy="7468058"/>
          </a:xfrm>
          <a:prstGeom prst="rect">
            <a:avLst/>
          </a:prstGeom>
        </p:spPr>
      </p:pic>
    </p:spTree>
    <p:extLst>
      <p:ext uri="{BB962C8B-B14F-4D97-AF65-F5344CB8AC3E}">
        <p14:creationId xmlns:p14="http://schemas.microsoft.com/office/powerpoint/2010/main" val="9777433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9" descr="diagram shows (from left to right) that code is uploaded, code runs as a Lambda function triggered by events or run on a schedule, and that you only pay for compute time you use.">
            <a:extLst>
              <a:ext uri="{FF2B5EF4-FFF2-40B4-BE49-F238E27FC236}">
                <a16:creationId xmlns:a16="http://schemas.microsoft.com/office/drawing/2014/main" id="{DA560BE5-74DB-0DE3-A097-64888B52884C}"/>
              </a:ext>
            </a:extLst>
          </p:cNvPr>
          <p:cNvGrpSpPr/>
          <p:nvPr/>
        </p:nvGrpSpPr>
        <p:grpSpPr>
          <a:xfrm>
            <a:off x="505460" y="3422908"/>
            <a:ext cx="12725400" cy="6477000"/>
            <a:chOff x="419100" y="1828801"/>
            <a:chExt cx="11395284" cy="4210914"/>
          </a:xfrm>
        </p:grpSpPr>
        <p:pic>
          <p:nvPicPr>
            <p:cNvPr id="5" name="Picture 22">
              <a:extLst>
                <a:ext uri="{FF2B5EF4-FFF2-40B4-BE49-F238E27FC236}">
                  <a16:creationId xmlns:a16="http://schemas.microsoft.com/office/drawing/2014/main" id="{6BACD53F-5BA1-B96B-E873-94462933800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03574" y="2113265"/>
              <a:ext cx="10455204" cy="2898648"/>
            </a:xfrm>
            <a:prstGeom prst="rect">
              <a:avLst/>
            </a:prstGeom>
          </p:spPr>
        </p:pic>
        <p:sp>
          <p:nvSpPr>
            <p:cNvPr id="6" name="TextBox 6">
              <a:extLst>
                <a:ext uri="{FF2B5EF4-FFF2-40B4-BE49-F238E27FC236}">
                  <a16:creationId xmlns:a16="http://schemas.microsoft.com/office/drawing/2014/main" id="{B527DF89-5521-010B-FAEB-C453ADD2342D}"/>
                </a:ext>
              </a:extLst>
            </p:cNvPr>
            <p:cNvSpPr txBox="1"/>
            <p:nvPr/>
          </p:nvSpPr>
          <p:spPr>
            <a:xfrm>
              <a:off x="2563216" y="5200323"/>
              <a:ext cx="3306344" cy="646501"/>
            </a:xfrm>
            <a:prstGeom prst="rect">
              <a:avLst/>
            </a:prstGeom>
            <a:solidFill>
              <a:schemeClr val="bg1"/>
            </a:solidFill>
          </p:spPr>
          <p:txBody>
            <a:bodyPr wrap="none" rtlCol="0">
              <a:noAutofit/>
            </a:bodyPr>
            <a:lstStyle/>
            <a:p>
              <a:pPr algn="ctr" rtl="0"/>
              <a:r>
                <a:rPr lang="es-ES" dirty="0">
                  <a:latin typeface="Amazon Ember" panose="020B0603020204020204" pitchFamily="34" charset="0"/>
                  <a:ea typeface="Amazon Ember" panose="020B0603020204020204" pitchFamily="34" charset="0"/>
                  <a:cs typeface="Amazon Ember" panose="020B0603020204020204" pitchFamily="34" charset="0"/>
                </a:rPr>
                <a:t>Ejecute el código de forma </a:t>
              </a:r>
              <a:r>
                <a:rPr lang="es-ES" b="1" i="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programada</a:t>
              </a:r>
              <a:r>
                <a:rPr lang="es-ES" dirty="0">
                  <a:latin typeface="Amazon Ember" panose="020B0603020204020204" pitchFamily="34" charset="0"/>
                  <a:ea typeface="Amazon Ember" panose="020B0603020204020204" pitchFamily="34" charset="0"/>
                  <a:cs typeface="Amazon Ember" panose="020B0603020204020204" pitchFamily="34" charset="0"/>
                </a:rPr>
                <a:t> </a:t>
              </a:r>
            </a:p>
            <a:p>
              <a:pPr algn="ctr" rtl="0"/>
              <a:r>
                <a:rPr lang="es-ES" i="1" dirty="0">
                  <a:latin typeface="Amazon Ember" panose="020B0603020204020204" pitchFamily="34" charset="0"/>
                  <a:ea typeface="Amazon Ember" panose="020B0603020204020204" pitchFamily="34" charset="0"/>
                  <a:cs typeface="Amazon Ember" panose="020B0603020204020204" pitchFamily="34" charset="0"/>
                </a:rPr>
                <a:t>o en respuesta a </a:t>
              </a:r>
              <a:r>
                <a:rPr lang="es-ES" b="1" i="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eventos</a:t>
              </a:r>
            </a:p>
          </p:txBody>
        </p:sp>
        <p:sp>
          <p:nvSpPr>
            <p:cNvPr id="7" name="TextBox 8">
              <a:extLst>
                <a:ext uri="{FF2B5EF4-FFF2-40B4-BE49-F238E27FC236}">
                  <a16:creationId xmlns:a16="http://schemas.microsoft.com/office/drawing/2014/main" id="{97DCAB46-F360-5FE5-2C1F-B1622D0DD617}"/>
                </a:ext>
              </a:extLst>
            </p:cNvPr>
            <p:cNvSpPr txBox="1"/>
            <p:nvPr/>
          </p:nvSpPr>
          <p:spPr>
            <a:xfrm>
              <a:off x="9073662" y="4773703"/>
              <a:ext cx="1827842" cy="986656"/>
            </a:xfrm>
            <a:prstGeom prst="rect">
              <a:avLst/>
            </a:prstGeom>
            <a:solidFill>
              <a:schemeClr val="bg1"/>
            </a:solidFill>
          </p:spPr>
          <p:txBody>
            <a:bodyPr wrap="none" rtlCol="0">
              <a:noAutofit/>
            </a:bodyPr>
            <a:lstStyle/>
            <a:p>
              <a:pPr algn="ctr" rtl="0"/>
              <a:r>
                <a:rPr lang="es-ES" dirty="0">
                  <a:latin typeface="Amazon Ember" panose="020B0603020204020204" pitchFamily="34" charset="0"/>
                  <a:ea typeface="Amazon Ember" panose="020B0603020204020204" pitchFamily="34" charset="0"/>
                  <a:cs typeface="Amazon Ember" panose="020B0603020204020204" pitchFamily="34" charset="0"/>
                </a:rPr>
                <a:t>Pague </a:t>
              </a:r>
              <a:r>
                <a:rPr lang="es-ES"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solo</a:t>
              </a:r>
              <a:r>
                <a:rPr lang="es-ES" dirty="0">
                  <a:latin typeface="Amazon Ember" panose="020B0603020204020204" pitchFamily="34" charset="0"/>
                  <a:ea typeface="Amazon Ember" panose="020B0603020204020204" pitchFamily="34" charset="0"/>
                  <a:cs typeface="Amazon Ember" panose="020B0603020204020204" pitchFamily="34" charset="0"/>
                </a:rPr>
                <a:t> por el </a:t>
              </a:r>
              <a:br>
                <a:rPr lang="es-ES" dirty="0">
                  <a:latin typeface="Amazon Ember" panose="020B0603020204020204" pitchFamily="34" charset="0"/>
                  <a:ea typeface="Amazon Ember" panose="020B0603020204020204" pitchFamily="34" charset="0"/>
                  <a:cs typeface="Amazon Ember" panose="020B0603020204020204" pitchFamily="34" charset="0"/>
                </a:rPr>
              </a:br>
              <a:r>
                <a:rPr lang="es-ES" dirty="0">
                  <a:latin typeface="Amazon Ember" panose="020B0603020204020204" pitchFamily="34" charset="0"/>
                  <a:ea typeface="Amazon Ember" panose="020B0603020204020204" pitchFamily="34" charset="0"/>
                  <a:cs typeface="Amazon Ember" panose="020B0603020204020204" pitchFamily="34" charset="0"/>
                </a:rPr>
                <a:t>tiempo de cómputo</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s-ES" dirty="0">
                  <a:latin typeface="Amazon Ember" panose="020B0603020204020204" pitchFamily="34" charset="0"/>
                  <a:ea typeface="Amazon Ember" panose="020B0603020204020204" pitchFamily="34" charset="0"/>
                  <a:cs typeface="Amazon Ember" panose="020B0603020204020204" pitchFamily="34" charset="0"/>
                </a:rPr>
                <a:t>que </a:t>
              </a:r>
              <a:r>
                <a:rPr lang="es-ES"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utiliza</a:t>
              </a:r>
              <a:endPar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TextBox 9">
              <a:extLst>
                <a:ext uri="{FF2B5EF4-FFF2-40B4-BE49-F238E27FC236}">
                  <a16:creationId xmlns:a16="http://schemas.microsoft.com/office/drawing/2014/main" id="{24211A44-D2CA-3E16-1E87-8372C0E7461F}"/>
                </a:ext>
              </a:extLst>
            </p:cNvPr>
            <p:cNvSpPr txBox="1"/>
            <p:nvPr/>
          </p:nvSpPr>
          <p:spPr>
            <a:xfrm>
              <a:off x="3199011" y="4448867"/>
              <a:ext cx="860229" cy="312465"/>
            </a:xfrm>
            <a:prstGeom prst="rect">
              <a:avLst/>
            </a:prstGeom>
            <a:solidFill>
              <a:schemeClr val="bg1"/>
            </a:solidFill>
          </p:spPr>
          <p:txBody>
            <a:bodyPr wrap="none" rtlCol="0">
              <a:noAutofit/>
            </a:bodyPr>
            <a:lstStyle/>
            <a:p>
              <a:pPr algn="ctr" rtl="0"/>
              <a:r>
                <a:rPr lang="es-ES" sz="1600" b="1"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Servicios </a:t>
              </a:r>
              <a:br>
                <a:rPr lang="es-ES" sz="1600" b="1"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br>
              <a:r>
                <a:rPr lang="es-ES" sz="1600" b="1"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de AWS</a:t>
              </a:r>
              <a:endParaRPr lang="en-US" sz="1600" b="1"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TextBox 11">
              <a:extLst>
                <a:ext uri="{FF2B5EF4-FFF2-40B4-BE49-F238E27FC236}">
                  <a16:creationId xmlns:a16="http://schemas.microsoft.com/office/drawing/2014/main" id="{DE8296CC-DDD4-079B-16C2-A54A84F18B4A}"/>
                </a:ext>
              </a:extLst>
            </p:cNvPr>
            <p:cNvSpPr txBox="1"/>
            <p:nvPr/>
          </p:nvSpPr>
          <p:spPr>
            <a:xfrm>
              <a:off x="3862806" y="4942491"/>
              <a:ext cx="863600" cy="235671"/>
            </a:xfrm>
            <a:prstGeom prst="rect">
              <a:avLst/>
            </a:prstGeom>
            <a:solidFill>
              <a:schemeClr val="bg1"/>
            </a:solidFill>
          </p:spPr>
          <p:txBody>
            <a:bodyPr wrap="none" rtlCol="0">
              <a:noAutofit/>
            </a:bodyPr>
            <a:lstStyle/>
            <a:p>
              <a:pPr algn="ctr" rtl="0"/>
              <a:r>
                <a:rPr lang="es-ES" sz="1600" b="1"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Aplicaciones móviles</a:t>
              </a:r>
              <a:endParaRPr lang="en-US" sz="1600" b="1"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TextBox 12">
              <a:extLst>
                <a:ext uri="{FF2B5EF4-FFF2-40B4-BE49-F238E27FC236}">
                  <a16:creationId xmlns:a16="http://schemas.microsoft.com/office/drawing/2014/main" id="{ED5AAB53-5E10-5C14-70F4-D4A70171050B}"/>
                </a:ext>
              </a:extLst>
            </p:cNvPr>
            <p:cNvSpPr txBox="1"/>
            <p:nvPr/>
          </p:nvSpPr>
          <p:spPr>
            <a:xfrm>
              <a:off x="4643720" y="4454811"/>
              <a:ext cx="1424738" cy="487680"/>
            </a:xfrm>
            <a:prstGeom prst="rect">
              <a:avLst/>
            </a:prstGeom>
            <a:solidFill>
              <a:schemeClr val="bg1"/>
            </a:solidFill>
          </p:spPr>
          <p:txBody>
            <a:bodyPr wrap="square" rtlCol="0">
              <a:noAutofit/>
            </a:bodyPr>
            <a:lstStyle/>
            <a:p>
              <a:pPr algn="ctr" rtl="0"/>
              <a:r>
                <a:rPr lang="es-ES" sz="1600" b="1"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Puntos de enlace HTTP</a:t>
              </a:r>
              <a:endParaRPr lang="en-US" sz="1600" b="1"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1" name="Straight Arrow Connector 15">
              <a:extLst>
                <a:ext uri="{FF2B5EF4-FFF2-40B4-BE49-F238E27FC236}">
                  <a16:creationId xmlns:a16="http://schemas.microsoft.com/office/drawing/2014/main" id="{E6610A8B-3198-170A-C7BC-7AB07BA15BD3}"/>
                </a:ext>
              </a:extLst>
            </p:cNvPr>
            <p:cNvCxnSpPr/>
            <p:nvPr/>
          </p:nvCxnSpPr>
          <p:spPr>
            <a:xfrm>
              <a:off x="2641482" y="3483147"/>
              <a:ext cx="987644" cy="0"/>
            </a:xfrm>
            <a:prstGeom prst="straightConnector1">
              <a:avLst/>
            </a:prstGeom>
            <a:ln w="381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7">
              <a:extLst>
                <a:ext uri="{FF2B5EF4-FFF2-40B4-BE49-F238E27FC236}">
                  <a16:creationId xmlns:a16="http://schemas.microsoft.com/office/drawing/2014/main" id="{484375BE-4FE3-59CB-3D68-F5610A824218}"/>
                </a:ext>
              </a:extLst>
            </p:cNvPr>
            <p:cNvSpPr/>
            <p:nvPr/>
          </p:nvSpPr>
          <p:spPr>
            <a:xfrm>
              <a:off x="710031" y="5138182"/>
              <a:ext cx="1268705" cy="6693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TextBox 5">
              <a:extLst>
                <a:ext uri="{FF2B5EF4-FFF2-40B4-BE49-F238E27FC236}">
                  <a16:creationId xmlns:a16="http://schemas.microsoft.com/office/drawing/2014/main" id="{51885523-3EC3-A06D-CC50-24CC7A48EF0E}"/>
                </a:ext>
              </a:extLst>
            </p:cNvPr>
            <p:cNvSpPr txBox="1"/>
            <p:nvPr/>
          </p:nvSpPr>
          <p:spPr>
            <a:xfrm>
              <a:off x="765056" y="2597740"/>
              <a:ext cx="1811146" cy="371697"/>
            </a:xfrm>
            <a:prstGeom prst="rect">
              <a:avLst/>
            </a:prstGeom>
            <a:solidFill>
              <a:schemeClr val="bg1"/>
            </a:solidFill>
          </p:spPr>
          <p:txBody>
            <a:bodyPr wrap="none" rtlCol="0">
              <a:noAutofit/>
            </a:bodyPr>
            <a:lstStyle/>
            <a:p>
              <a:pPr algn="ctr" rtl="0"/>
              <a:r>
                <a:rPr lang="es-ES" b="1" dirty="0">
                  <a:latin typeface="+mj-lt"/>
                  <a:ea typeface="Amazon Ember" panose="020B0603020204020204" pitchFamily="34" charset="0"/>
                  <a:cs typeface="Amazon Ember" panose="020B0603020204020204" pitchFamily="34" charset="0"/>
                </a:rPr>
                <a:t>Cargar el código</a:t>
              </a:r>
              <a:endParaRPr lang="en-US" b="1" dirty="0">
                <a:latin typeface="+mj-lt"/>
                <a:ea typeface="Amazon Ember" panose="020B0603020204020204" pitchFamily="34" charset="0"/>
                <a:cs typeface="Amazon Ember" panose="020B0603020204020204" pitchFamily="34" charset="0"/>
              </a:endParaRPr>
            </a:p>
            <a:p>
              <a:pPr algn="ctr" rtl="0"/>
              <a:endParaRPr lang="en-US"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TextBox 7">
              <a:extLst>
                <a:ext uri="{FF2B5EF4-FFF2-40B4-BE49-F238E27FC236}">
                  <a16:creationId xmlns:a16="http://schemas.microsoft.com/office/drawing/2014/main" id="{D6DAD11C-24AA-A70B-B00B-E9D99BB4227E}"/>
                </a:ext>
              </a:extLst>
            </p:cNvPr>
            <p:cNvSpPr txBox="1"/>
            <p:nvPr/>
          </p:nvSpPr>
          <p:spPr>
            <a:xfrm>
              <a:off x="6740346" y="4772395"/>
              <a:ext cx="1748836" cy="937047"/>
            </a:xfrm>
            <a:prstGeom prst="rect">
              <a:avLst/>
            </a:prstGeom>
            <a:solidFill>
              <a:schemeClr val="bg1"/>
            </a:solidFill>
          </p:spPr>
          <p:txBody>
            <a:bodyPr wrap="none" rtlCol="0">
              <a:noAutofit/>
            </a:bodyPr>
            <a:lstStyle/>
            <a:p>
              <a:pPr algn="ctr" rtl="0"/>
              <a:r>
                <a:rPr lang="es-ES" dirty="0">
                  <a:latin typeface="Amazon Ember" panose="020B0603020204020204" pitchFamily="34" charset="0"/>
                  <a:ea typeface="Amazon Ember" panose="020B0603020204020204" pitchFamily="34" charset="0"/>
                  <a:cs typeface="Amazon Ember" panose="020B0603020204020204" pitchFamily="34" charset="0"/>
                </a:rPr>
                <a:t>El código</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s-ES" dirty="0">
                  <a:latin typeface="Amazon Ember" panose="020B0603020204020204" pitchFamily="34" charset="0"/>
                  <a:ea typeface="Amazon Ember" panose="020B0603020204020204" pitchFamily="34" charset="0"/>
                  <a:cs typeface="Amazon Ember" panose="020B0603020204020204" pitchFamily="34" charset="0"/>
                </a:rPr>
                <a:t>solo se ejecuta</a:t>
              </a:r>
              <a:br>
                <a:rPr lang="es-ES" dirty="0">
                  <a:latin typeface="Amazon Ember" panose="020B0603020204020204" pitchFamily="34" charset="0"/>
                  <a:ea typeface="Amazon Ember" panose="020B0603020204020204" pitchFamily="34" charset="0"/>
                  <a:cs typeface="Amazon Ember" panose="020B0603020204020204" pitchFamily="34" charset="0"/>
                </a:rPr>
              </a:br>
              <a:r>
                <a:rPr lang="es-ES" dirty="0">
                  <a:latin typeface="Amazon Ember" panose="020B0603020204020204" pitchFamily="34" charset="0"/>
                  <a:ea typeface="Amazon Ember" panose="020B0603020204020204" pitchFamily="34" charset="0"/>
                  <a:cs typeface="Amazon Ember" panose="020B0603020204020204" pitchFamily="34" charset="0"/>
                </a:rPr>
                <a:t>cuan do </a:t>
              </a:r>
              <a:br>
                <a:rPr lang="es-ES" dirty="0">
                  <a:latin typeface="Amazon Ember" panose="020B0603020204020204" pitchFamily="34" charset="0"/>
                  <a:ea typeface="Amazon Ember" panose="020B0603020204020204" pitchFamily="34" charset="0"/>
                  <a:cs typeface="Amazon Ember" panose="020B0603020204020204" pitchFamily="34" charset="0"/>
                </a:rPr>
              </a:br>
              <a:r>
                <a:rPr lang="es-ES" dirty="0">
                  <a:latin typeface="Amazon Ember" panose="020B0603020204020204" pitchFamily="34" charset="0"/>
                  <a:ea typeface="Amazon Ember" panose="020B0603020204020204" pitchFamily="34" charset="0"/>
                  <a:cs typeface="Amazon Ember" panose="020B0603020204020204" pitchFamily="34" charset="0"/>
                </a:rPr>
                <a:t>se desencadena</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ounded Rectangle 18">
              <a:extLst>
                <a:ext uri="{FF2B5EF4-FFF2-40B4-BE49-F238E27FC236}">
                  <a16:creationId xmlns:a16="http://schemas.microsoft.com/office/drawing/2014/main" id="{D981B9DD-C84D-44B7-E958-272902505624}"/>
                </a:ext>
                <a:ext uri="{C183D7F6-B498-43B3-948B-1728B52AA6E4}">
                  <adec:decorative xmlns:adec="http://schemas.microsoft.com/office/drawing/2017/decorative" val="1"/>
                </a:ext>
              </a:extLst>
            </p:cNvPr>
            <p:cNvSpPr/>
            <p:nvPr/>
          </p:nvSpPr>
          <p:spPr bwMode="auto">
            <a:xfrm>
              <a:off x="419100" y="1828801"/>
              <a:ext cx="11395284" cy="4210914"/>
            </a:xfrm>
            <a:prstGeom prst="roundRect">
              <a:avLst>
                <a:gd name="adj" fmla="val 10315"/>
              </a:avLst>
            </a:prstGeom>
            <a:no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rtl="0" fontAlgn="base">
                <a:lnSpc>
                  <a:spcPct val="90000"/>
                </a:lnSpc>
                <a:spcBef>
                  <a:spcPct val="0"/>
                </a:spcBef>
                <a:spcAft>
                  <a:spcPct val="0"/>
                </a:spcAft>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6" name="Straight Arrow Connector 23">
              <a:extLst>
                <a:ext uri="{FF2B5EF4-FFF2-40B4-BE49-F238E27FC236}">
                  <a16:creationId xmlns:a16="http://schemas.microsoft.com/office/drawing/2014/main" id="{F52DE236-A57A-F8BE-72DD-EEBDFAE4CF66}"/>
                </a:ext>
              </a:extLst>
            </p:cNvPr>
            <p:cNvCxnSpPr>
              <a:cxnSpLocks/>
            </p:cNvCxnSpPr>
            <p:nvPr/>
          </p:nvCxnSpPr>
          <p:spPr>
            <a:xfrm>
              <a:off x="4942518" y="3483147"/>
              <a:ext cx="1125940" cy="0"/>
            </a:xfrm>
            <a:prstGeom prst="straightConnector1">
              <a:avLst/>
            </a:prstGeom>
            <a:ln w="381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24">
              <a:extLst>
                <a:ext uri="{FF2B5EF4-FFF2-40B4-BE49-F238E27FC236}">
                  <a16:creationId xmlns:a16="http://schemas.microsoft.com/office/drawing/2014/main" id="{08FCFFF6-2615-6ED2-20FC-AE46383DF08A}"/>
                </a:ext>
              </a:extLst>
            </p:cNvPr>
            <p:cNvCxnSpPr/>
            <p:nvPr/>
          </p:nvCxnSpPr>
          <p:spPr>
            <a:xfrm flipV="1">
              <a:off x="7526756" y="2810794"/>
              <a:ext cx="1814322" cy="253718"/>
            </a:xfrm>
            <a:prstGeom prst="straightConnector1">
              <a:avLst/>
            </a:prstGeom>
            <a:ln w="381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26">
              <a:extLst>
                <a:ext uri="{FF2B5EF4-FFF2-40B4-BE49-F238E27FC236}">
                  <a16:creationId xmlns:a16="http://schemas.microsoft.com/office/drawing/2014/main" id="{FB2E0D83-B7F8-73E6-580E-262CAF33FA4A}"/>
                </a:ext>
              </a:extLst>
            </p:cNvPr>
            <p:cNvCxnSpPr/>
            <p:nvPr/>
          </p:nvCxnSpPr>
          <p:spPr>
            <a:xfrm>
              <a:off x="7526756" y="4396111"/>
              <a:ext cx="1814322" cy="208989"/>
            </a:xfrm>
            <a:prstGeom prst="straightConnector1">
              <a:avLst/>
            </a:prstGeom>
            <a:ln w="381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32">
              <a:extLst>
                <a:ext uri="{FF2B5EF4-FFF2-40B4-BE49-F238E27FC236}">
                  <a16:creationId xmlns:a16="http://schemas.microsoft.com/office/drawing/2014/main" id="{0357A87D-8DE2-080D-5AAF-E714FFFC2EF1}"/>
                </a:ext>
              </a:extLst>
            </p:cNvPr>
            <p:cNvCxnSpPr/>
            <p:nvPr/>
          </p:nvCxnSpPr>
          <p:spPr>
            <a:xfrm flipV="1">
              <a:off x="3987905" y="3557834"/>
              <a:ext cx="306077" cy="199236"/>
            </a:xfrm>
            <a:prstGeom prst="straightConnector1">
              <a:avLst/>
            </a:prstGeom>
            <a:ln w="381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35">
              <a:extLst>
                <a:ext uri="{FF2B5EF4-FFF2-40B4-BE49-F238E27FC236}">
                  <a16:creationId xmlns:a16="http://schemas.microsoft.com/office/drawing/2014/main" id="{1B2FF298-9722-18C4-6D31-325C169E7486}"/>
                </a:ext>
              </a:extLst>
            </p:cNvPr>
            <p:cNvCxnSpPr/>
            <p:nvPr/>
          </p:nvCxnSpPr>
          <p:spPr>
            <a:xfrm flipH="1" flipV="1">
              <a:off x="4419566" y="3558214"/>
              <a:ext cx="306840" cy="162332"/>
            </a:xfrm>
            <a:prstGeom prst="straightConnector1">
              <a:avLst/>
            </a:prstGeom>
            <a:ln w="381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38">
              <a:extLst>
                <a:ext uri="{FF2B5EF4-FFF2-40B4-BE49-F238E27FC236}">
                  <a16:creationId xmlns:a16="http://schemas.microsoft.com/office/drawing/2014/main" id="{C7AC2448-E668-8E21-41BD-304236655611}"/>
                </a:ext>
              </a:extLst>
            </p:cNvPr>
            <p:cNvCxnSpPr/>
            <p:nvPr/>
          </p:nvCxnSpPr>
          <p:spPr>
            <a:xfrm flipH="1" flipV="1">
              <a:off x="4356773" y="3540428"/>
              <a:ext cx="2" cy="441024"/>
            </a:xfrm>
            <a:prstGeom prst="straightConnector1">
              <a:avLst/>
            </a:prstGeom>
            <a:ln w="381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7">
              <a:extLst>
                <a:ext uri="{FF2B5EF4-FFF2-40B4-BE49-F238E27FC236}">
                  <a16:creationId xmlns:a16="http://schemas.microsoft.com/office/drawing/2014/main" id="{1AD7ECE3-8AA2-295D-09C1-998D39BF67D6}"/>
                </a:ext>
              </a:extLst>
            </p:cNvPr>
            <p:cNvSpPr txBox="1"/>
            <p:nvPr/>
          </p:nvSpPr>
          <p:spPr>
            <a:xfrm>
              <a:off x="2631044" y="2080470"/>
              <a:ext cx="3437414" cy="725693"/>
            </a:xfrm>
            <a:prstGeom prst="rect">
              <a:avLst/>
            </a:prstGeom>
            <a:solidFill>
              <a:schemeClr val="bg1"/>
            </a:solidFill>
          </p:spPr>
          <p:txBody>
            <a:bodyPr wrap="none" rtlCol="0">
              <a:noAutofit/>
            </a:bodyPr>
            <a:lstStyle/>
            <a:p>
              <a:pPr algn="ctr" rtl="0"/>
              <a:r>
                <a:rPr lang="es-ES" dirty="0">
                  <a:latin typeface="Amazon Ember" panose="020B0603020204020204" pitchFamily="34" charset="0"/>
                  <a:ea typeface="Amazon Ember" panose="020B0603020204020204" pitchFamily="34" charset="0"/>
                  <a:cs typeface="Amazon Ember" panose="020B0603020204020204" pitchFamily="34" charset="0"/>
                </a:rPr>
                <a:t>El código que se ejecuta es </a:t>
              </a:r>
              <a:br>
                <a:rPr lang="es-ES" dirty="0">
                  <a:latin typeface="Amazon Ember" panose="020B0603020204020204" pitchFamily="34" charset="0"/>
                  <a:ea typeface="Amazon Ember" panose="020B0603020204020204" pitchFamily="34" charset="0"/>
                  <a:cs typeface="Amazon Ember" panose="020B0603020204020204" pitchFamily="34" charset="0"/>
                </a:rPr>
              </a:br>
              <a:r>
                <a:rPr lang="es-ES" dirty="0">
                  <a:latin typeface="Amazon Ember" panose="020B0603020204020204" pitchFamily="34" charset="0"/>
                  <a:ea typeface="Amazon Ember" panose="020B0603020204020204" pitchFamily="34" charset="0"/>
                  <a:cs typeface="Amazon Ember" panose="020B0603020204020204" pitchFamily="34" charset="0"/>
                </a:rPr>
                <a:t>una </a:t>
              </a:r>
              <a:r>
                <a:rPr lang="es-ES"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función de Lambda</a:t>
              </a:r>
              <a:endParaRPr lang="en-US"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 name="Rectangle 13">
              <a:extLst>
                <a:ext uri="{FF2B5EF4-FFF2-40B4-BE49-F238E27FC236}">
                  <a16:creationId xmlns:a16="http://schemas.microsoft.com/office/drawing/2014/main" id="{D906324C-8326-72EF-8832-AE3A52924AD1}"/>
                </a:ext>
              </a:extLst>
            </p:cNvPr>
            <p:cNvSpPr/>
            <p:nvPr/>
          </p:nvSpPr>
          <p:spPr>
            <a:xfrm flipH="1">
              <a:off x="3862806" y="2651592"/>
              <a:ext cx="1079712" cy="8475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 name="Graphic 29">
              <a:extLst>
                <a:ext uri="{FF2B5EF4-FFF2-40B4-BE49-F238E27FC236}">
                  <a16:creationId xmlns:a16="http://schemas.microsoft.com/office/drawing/2014/main" id="{80A8B18B-5C96-09EA-73A1-F7C6A32A53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51041" y="2678668"/>
              <a:ext cx="839528" cy="839528"/>
            </a:xfrm>
            <a:prstGeom prst="rect">
              <a:avLst/>
            </a:prstGeom>
          </p:spPr>
        </p:pic>
      </p:grpSp>
      <p:sp>
        <p:nvSpPr>
          <p:cNvPr id="25" name="Title 1">
            <a:extLst>
              <a:ext uri="{FF2B5EF4-FFF2-40B4-BE49-F238E27FC236}">
                <a16:creationId xmlns:a16="http://schemas.microsoft.com/office/drawing/2014/main" id="{612F45A4-2E77-FA1D-E37D-C27165CCED11}"/>
              </a:ext>
            </a:extLst>
          </p:cNvPr>
          <p:cNvSpPr>
            <a:spLocks noGrp="1"/>
          </p:cNvSpPr>
          <p:nvPr>
            <p:ph type="title"/>
          </p:nvPr>
        </p:nvSpPr>
        <p:spPr>
          <a:xfrm>
            <a:off x="2432050" y="714375"/>
            <a:ext cx="16987838" cy="738188"/>
          </a:xfrm>
        </p:spPr>
        <p:txBody>
          <a:bodyPr rtlCol="0">
            <a:normAutofit/>
          </a:bodyPr>
          <a:lstStyle/>
          <a:p>
            <a:pPr rtl="0"/>
            <a:r>
              <a:rPr lang="es-ES" dirty="0">
                <a:latin typeface="Arial" panose="020B0604020202020204" pitchFamily="34" charset="0"/>
                <a:cs typeface="Arial" panose="020B0604020202020204" pitchFamily="34" charset="0"/>
              </a:rPr>
              <a:t>AWS Lambda: ejecute código sin servidores</a:t>
            </a:r>
          </a:p>
        </p:txBody>
      </p:sp>
      <p:sp>
        <p:nvSpPr>
          <p:cNvPr id="26" name="TextBox 2">
            <a:extLst>
              <a:ext uri="{FF2B5EF4-FFF2-40B4-BE49-F238E27FC236}">
                <a16:creationId xmlns:a16="http://schemas.microsoft.com/office/drawing/2014/main" id="{EC55DB43-8A40-22BC-E947-7BDDCF3DEA50}"/>
              </a:ext>
            </a:extLst>
          </p:cNvPr>
          <p:cNvSpPr txBox="1"/>
          <p:nvPr/>
        </p:nvSpPr>
        <p:spPr>
          <a:xfrm>
            <a:off x="527050" y="2541617"/>
            <a:ext cx="7568097" cy="830997"/>
          </a:xfrm>
          <a:prstGeom prst="rect">
            <a:avLst/>
          </a:prstGeom>
          <a:noFill/>
        </p:spPr>
        <p:txBody>
          <a:bodyPr wrap="none" rtlCol="0">
            <a:spAutoFit/>
          </a:bodyPr>
          <a:lstStyle/>
          <a:p>
            <a:pPr algn="ctr" rtl="0"/>
            <a:r>
              <a:rPr lang="es-ES" sz="2400" dirty="0">
                <a:latin typeface="+mj-lt"/>
              </a:rPr>
              <a:t>AWS Lambda es un servicio de informática </a:t>
            </a:r>
            <a:r>
              <a:rPr lang="es-ES" sz="2400" b="1" dirty="0">
                <a:solidFill>
                  <a:schemeClr val="accent5"/>
                </a:solidFill>
                <a:latin typeface="+mj-lt"/>
              </a:rPr>
              <a:t>sin servidor</a:t>
            </a:r>
            <a:r>
              <a:rPr lang="es-ES" sz="2400" dirty="0">
                <a:latin typeface="+mj-lt"/>
              </a:rPr>
              <a:t>.</a:t>
            </a:r>
          </a:p>
          <a:p>
            <a:pPr algn="ctr" rtl="0"/>
            <a:endParaRPr lang="en-US" sz="2400" dirty="0">
              <a:latin typeface="+mj-lt"/>
              <a:ea typeface="Amazon Ember Light" panose="020B0403020204020204" pitchFamily="34" charset="0"/>
              <a:cs typeface="Amazon Ember Light" panose="020B0403020204020204" pitchFamily="34" charset="0"/>
            </a:endParaRPr>
          </a:p>
        </p:txBody>
      </p:sp>
      <p:sp>
        <p:nvSpPr>
          <p:cNvPr id="27" name="TextBox 14">
            <a:extLst>
              <a:ext uri="{FF2B5EF4-FFF2-40B4-BE49-F238E27FC236}">
                <a16:creationId xmlns:a16="http://schemas.microsoft.com/office/drawing/2014/main" id="{F54892BC-427A-8AAF-CC41-44497D23C4B2}"/>
              </a:ext>
              <a:ext uri="{C183D7F6-B498-43B3-948B-1728B52AA6E4}">
                <adec:decorative xmlns:adec="http://schemas.microsoft.com/office/drawing/2017/decorative" val="1"/>
              </a:ext>
            </a:extLst>
          </p:cNvPr>
          <p:cNvSpPr txBox="1"/>
          <p:nvPr/>
        </p:nvSpPr>
        <p:spPr>
          <a:xfrm>
            <a:off x="18155447" y="1492602"/>
            <a:ext cx="1655885" cy="394439"/>
          </a:xfrm>
          <a:prstGeom prst="rect">
            <a:avLst/>
          </a:prstGeom>
          <a:noFill/>
        </p:spPr>
        <p:txBody>
          <a:bodyPr wrap="square" lIns="0" tIns="0" rIns="0" bIns="0" rtlCol="0" anchor="t">
            <a:noAutofit/>
          </a:bodyPr>
          <a:lstStyle/>
          <a:p>
            <a:pPr algn="ctr" rtl="0"/>
            <a:r>
              <a:rPr lang="es-ES" sz="2400" b="1" dirty="0">
                <a:latin typeface="+mj-lt"/>
              </a:rPr>
              <a:t>AWS Lambda</a:t>
            </a:r>
            <a:endParaRPr lang="en-US" sz="2400" b="1" dirty="0">
              <a:latin typeface="+mj-lt"/>
            </a:endParaRPr>
          </a:p>
        </p:txBody>
      </p:sp>
      <p:pic>
        <p:nvPicPr>
          <p:cNvPr id="28" name="Graphic 16">
            <a:extLst>
              <a:ext uri="{FF2B5EF4-FFF2-40B4-BE49-F238E27FC236}">
                <a16:creationId xmlns:a16="http://schemas.microsoft.com/office/drawing/2014/main" id="{E67351B5-5A1D-74AE-6F46-64426C074771}"/>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434050" y="333914"/>
            <a:ext cx="1118649" cy="1118649"/>
          </a:xfrm>
          <a:prstGeom prst="rect">
            <a:avLst/>
          </a:prstGeom>
        </p:spPr>
      </p:pic>
      <p:grpSp>
        <p:nvGrpSpPr>
          <p:cNvPr id="29" name="Group 7">
            <a:extLst>
              <a:ext uri="{FF2B5EF4-FFF2-40B4-BE49-F238E27FC236}">
                <a16:creationId xmlns:a16="http://schemas.microsoft.com/office/drawing/2014/main" id="{62AF5E51-BF38-61BF-D8CC-129C0A71ABE8}"/>
              </a:ext>
              <a:ext uri="{C183D7F6-B498-43B3-948B-1728B52AA6E4}">
                <adec:decorative xmlns:adec="http://schemas.microsoft.com/office/drawing/2017/decorative" val="1"/>
              </a:ext>
            </a:extLst>
          </p:cNvPr>
          <p:cNvGrpSpPr/>
          <p:nvPr/>
        </p:nvGrpSpPr>
        <p:grpSpPr>
          <a:xfrm>
            <a:off x="13858938" y="3041077"/>
            <a:ext cx="5739702" cy="2940418"/>
            <a:chOff x="2481382" y="2141831"/>
            <a:chExt cx="8593018" cy="2940418"/>
          </a:xfrm>
        </p:grpSpPr>
        <p:sp>
          <p:nvSpPr>
            <p:cNvPr id="30" name="Rounded Rectangle 11">
              <a:extLst>
                <a:ext uri="{FF2B5EF4-FFF2-40B4-BE49-F238E27FC236}">
                  <a16:creationId xmlns:a16="http://schemas.microsoft.com/office/drawing/2014/main" id="{A67C1C3D-9AE0-FB56-1D71-B724A48B6463}"/>
                </a:ext>
              </a:extLst>
            </p:cNvPr>
            <p:cNvSpPr/>
            <p:nvPr/>
          </p:nvSpPr>
          <p:spPr bwMode="auto">
            <a:xfrm>
              <a:off x="2481382" y="2141831"/>
              <a:ext cx="8593018" cy="2940418"/>
            </a:xfrm>
            <a:prstGeom prst="roundRect">
              <a:avLst>
                <a:gd name="adj" fmla="val 8687"/>
              </a:avLst>
            </a:prstGeom>
            <a:solidFill>
              <a:schemeClr val="bg1"/>
            </a:solid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rtl="0" fontAlgn="base">
                <a:lnSpc>
                  <a:spcPct val="90000"/>
                </a:lnSpc>
                <a:spcBef>
                  <a:spcPct val="0"/>
                </a:spcBef>
                <a:spcAft>
                  <a:spcPct val="0"/>
                </a:spcAft>
              </a:pPr>
              <a:endParaRPr lang="en-US" sz="2400" dirty="0">
                <a:solidFill>
                  <a:schemeClr val="tx1"/>
                </a:solidFill>
                <a:latin typeface="+mj-lt"/>
                <a:ea typeface="Segoe UI" pitchFamily="34" charset="0"/>
                <a:cs typeface="Segoe UI" pitchFamily="34" charset="0"/>
              </a:endParaRPr>
            </a:p>
          </p:txBody>
        </p:sp>
        <p:grpSp>
          <p:nvGrpSpPr>
            <p:cNvPr id="31" name="Group 6">
              <a:extLst>
                <a:ext uri="{FF2B5EF4-FFF2-40B4-BE49-F238E27FC236}">
                  <a16:creationId xmlns:a16="http://schemas.microsoft.com/office/drawing/2014/main" id="{1EA01C65-04D3-B413-AFDC-62344625CE0C}"/>
                </a:ext>
              </a:extLst>
            </p:cNvPr>
            <p:cNvGrpSpPr/>
            <p:nvPr/>
          </p:nvGrpSpPr>
          <p:grpSpPr>
            <a:xfrm>
              <a:off x="2979907" y="2219145"/>
              <a:ext cx="617540" cy="2623496"/>
              <a:chOff x="2979907" y="2219145"/>
              <a:chExt cx="617540" cy="2623496"/>
            </a:xfrm>
          </p:grpSpPr>
          <p:pic>
            <p:nvPicPr>
              <p:cNvPr id="32" name="Picture 4">
                <a:extLst>
                  <a:ext uri="{FF2B5EF4-FFF2-40B4-BE49-F238E27FC236}">
                    <a16:creationId xmlns:a16="http://schemas.microsoft.com/office/drawing/2014/main" id="{40180590-E18F-4C44-5AF3-A2796E5B7EA4}"/>
                  </a:ext>
                </a:extLst>
              </p:cNvPr>
              <p:cNvPicPr>
                <a:picLocks noChangeAspect="1"/>
              </p:cNvPicPr>
              <p:nvPr/>
            </p:nvPicPr>
            <p:blipFill>
              <a:blip r:embed="rId8">
                <a:duotone>
                  <a:schemeClr val="accent1">
                    <a:shade val="45000"/>
                    <a:satMod val="135000"/>
                  </a:schemeClr>
                  <a:prstClr val="white"/>
                </a:duotone>
              </a:blip>
              <a:stretch>
                <a:fillRect/>
              </a:stretch>
            </p:blipFill>
            <p:spPr>
              <a:xfrm>
                <a:off x="2979907" y="2219145"/>
                <a:ext cx="617540" cy="499762"/>
              </a:xfrm>
              <a:prstGeom prst="rect">
                <a:avLst/>
              </a:prstGeom>
            </p:spPr>
          </p:pic>
          <p:pic>
            <p:nvPicPr>
              <p:cNvPr id="33" name="Picture 12">
                <a:extLst>
                  <a:ext uri="{FF2B5EF4-FFF2-40B4-BE49-F238E27FC236}">
                    <a16:creationId xmlns:a16="http://schemas.microsoft.com/office/drawing/2014/main" id="{85C1761D-EB27-DF0B-EA05-AB3E9715A28F}"/>
                  </a:ext>
                </a:extLst>
              </p:cNvPr>
              <p:cNvPicPr>
                <a:picLocks noChangeAspect="1"/>
              </p:cNvPicPr>
              <p:nvPr/>
            </p:nvPicPr>
            <p:blipFill>
              <a:blip r:embed="rId9">
                <a:duotone>
                  <a:schemeClr val="accent3">
                    <a:shade val="45000"/>
                    <a:satMod val="135000"/>
                  </a:schemeClr>
                  <a:prstClr val="white"/>
                </a:duotone>
              </a:blip>
              <a:stretch>
                <a:fillRect/>
              </a:stretch>
            </p:blipFill>
            <p:spPr>
              <a:xfrm>
                <a:off x="3046568" y="2786548"/>
                <a:ext cx="484219" cy="481912"/>
              </a:xfrm>
              <a:prstGeom prst="rect">
                <a:avLst/>
              </a:prstGeom>
            </p:spPr>
          </p:pic>
          <p:pic>
            <p:nvPicPr>
              <p:cNvPr id="34" name="Picture 13">
                <a:extLst>
                  <a:ext uri="{FF2B5EF4-FFF2-40B4-BE49-F238E27FC236}">
                    <a16:creationId xmlns:a16="http://schemas.microsoft.com/office/drawing/2014/main" id="{4C5B1081-AD00-7EA5-6708-EA55FBEA76C6}"/>
                  </a:ext>
                </a:extLst>
              </p:cNvPr>
              <p:cNvPicPr>
                <a:picLocks noChangeAspect="1"/>
              </p:cNvPicPr>
              <p:nvPr/>
            </p:nvPicPr>
            <p:blipFill>
              <a:blip r:embed="rId10"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044809" y="3336101"/>
                <a:ext cx="487736" cy="485413"/>
              </a:xfrm>
              <a:prstGeom prst="rect">
                <a:avLst/>
              </a:prstGeom>
            </p:spPr>
          </p:pic>
          <p:pic>
            <p:nvPicPr>
              <p:cNvPr id="35" name="Picture 15">
                <a:extLst>
                  <a:ext uri="{FF2B5EF4-FFF2-40B4-BE49-F238E27FC236}">
                    <a16:creationId xmlns:a16="http://schemas.microsoft.com/office/drawing/2014/main" id="{BEDE2F97-0591-4D54-8C4B-6A695736EC30}"/>
                  </a:ext>
                </a:extLst>
              </p:cNvPr>
              <p:cNvPicPr>
                <a:picLocks noChangeAspect="1"/>
              </p:cNvPicPr>
              <p:nvPr/>
            </p:nvPicPr>
            <p:blipFill>
              <a:blip r:embed="rId1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033605" y="3816715"/>
                <a:ext cx="563842" cy="563842"/>
              </a:xfrm>
              <a:prstGeom prst="rect">
                <a:avLst/>
              </a:prstGeom>
            </p:spPr>
          </p:pic>
          <p:pic>
            <p:nvPicPr>
              <p:cNvPr id="36" name="Picture 17">
                <a:extLst>
                  <a:ext uri="{FF2B5EF4-FFF2-40B4-BE49-F238E27FC236}">
                    <a16:creationId xmlns:a16="http://schemas.microsoft.com/office/drawing/2014/main" id="{8E32237D-AEC2-CE8D-8C22-9F9EF83BED32}"/>
                  </a:ext>
                </a:extLst>
              </p:cNvPr>
              <p:cNvPicPr>
                <a:picLocks noChangeAspect="1"/>
              </p:cNvPicPr>
              <p:nvPr/>
            </p:nvPicPr>
            <p:blipFill>
              <a:blip r:embed="rId1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16627" y="4449281"/>
                <a:ext cx="395242" cy="393360"/>
              </a:xfrm>
              <a:prstGeom prst="rect">
                <a:avLst/>
              </a:prstGeom>
            </p:spPr>
          </p:pic>
        </p:grpSp>
      </p:grpSp>
      <p:sp>
        <p:nvSpPr>
          <p:cNvPr id="37" name="Content Placeholder 2">
            <a:extLst>
              <a:ext uri="{FF2B5EF4-FFF2-40B4-BE49-F238E27FC236}">
                <a16:creationId xmlns:a16="http://schemas.microsoft.com/office/drawing/2014/main" id="{3398D620-43A7-9412-471C-DF29BB7D7ABE}"/>
              </a:ext>
            </a:extLst>
          </p:cNvPr>
          <p:cNvSpPr txBox="1">
            <a:spLocks/>
          </p:cNvSpPr>
          <p:nvPr/>
        </p:nvSpPr>
        <p:spPr>
          <a:xfrm>
            <a:off x="14937403" y="3230683"/>
            <a:ext cx="4274899" cy="2511204"/>
          </a:xfrm>
          <a:prstGeom prst="rect">
            <a:avLst/>
          </a:prstGeom>
        </p:spPr>
        <p:txBody>
          <a:bodyPr wrap="square" lIns="0" tIns="0" rIns="0" bIns="0" rtlCol="0">
            <a:normAutofit fontScale="77500" lnSpcReduction="20000"/>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rtl="0">
              <a:spcBef>
                <a:spcPts val="200"/>
              </a:spcBef>
              <a:spcAft>
                <a:spcPts val="1600"/>
              </a:spcAft>
            </a:pPr>
            <a:r>
              <a:rPr lang="es-ES" sz="2400" dirty="0">
                <a:latin typeface="+mj-lt"/>
              </a:rPr>
              <a:t>Compatibilidad con varios lenguajes de programación</a:t>
            </a:r>
            <a:endParaRPr lang="en-US" sz="2400" dirty="0">
              <a:solidFill>
                <a:srgbClr val="000000"/>
              </a:solidFill>
              <a:latin typeface="+mj-lt"/>
            </a:endParaRPr>
          </a:p>
          <a:p>
            <a:pPr rtl="0">
              <a:spcBef>
                <a:spcPts val="200"/>
              </a:spcBef>
              <a:spcAft>
                <a:spcPts val="1600"/>
              </a:spcAft>
            </a:pPr>
            <a:r>
              <a:rPr lang="es-ES" sz="2400" dirty="0">
                <a:solidFill>
                  <a:srgbClr val="000000"/>
                </a:solidFill>
                <a:latin typeface="+mj-lt"/>
              </a:rPr>
              <a:t>Administración totalmente</a:t>
            </a:r>
            <a:r>
              <a:rPr lang="es-ES" sz="2400" dirty="0">
                <a:latin typeface="+mj-lt"/>
              </a:rPr>
              <a:t> </a:t>
            </a:r>
            <a:r>
              <a:rPr lang="es-ES" sz="2400" dirty="0">
                <a:solidFill>
                  <a:srgbClr val="000000"/>
                </a:solidFill>
                <a:latin typeface="+mj-lt"/>
              </a:rPr>
              <a:t>automatizada</a:t>
            </a:r>
            <a:endParaRPr lang="en-US" sz="2400" dirty="0">
              <a:solidFill>
                <a:srgbClr val="000000"/>
              </a:solidFill>
              <a:latin typeface="+mj-lt"/>
            </a:endParaRPr>
          </a:p>
          <a:p>
            <a:pPr rtl="0">
              <a:spcBef>
                <a:spcPts val="200"/>
              </a:spcBef>
              <a:spcAft>
                <a:spcPts val="1600"/>
              </a:spcAft>
            </a:pPr>
            <a:r>
              <a:rPr lang="es-ES" sz="2400" dirty="0">
                <a:solidFill>
                  <a:srgbClr val="000000"/>
                </a:solidFill>
                <a:latin typeface="+mj-lt"/>
              </a:rPr>
              <a:t>Tolerancia a</a:t>
            </a:r>
            <a:r>
              <a:rPr lang="es-ES" sz="2400" dirty="0">
                <a:latin typeface="+mj-lt"/>
              </a:rPr>
              <a:t> errores</a:t>
            </a:r>
            <a:r>
              <a:rPr lang="es-ES" sz="2400" dirty="0">
                <a:solidFill>
                  <a:srgbClr val="000000"/>
                </a:solidFill>
                <a:latin typeface="+mj-lt"/>
              </a:rPr>
              <a:t> integrada</a:t>
            </a:r>
            <a:endParaRPr lang="en-US" sz="2400" dirty="0">
              <a:solidFill>
                <a:srgbClr val="000000"/>
              </a:solidFill>
              <a:latin typeface="+mj-lt"/>
            </a:endParaRPr>
          </a:p>
          <a:p>
            <a:pPr rtl="0">
              <a:spcBef>
                <a:spcPts val="200"/>
              </a:spcBef>
              <a:spcAft>
                <a:spcPts val="1600"/>
              </a:spcAft>
            </a:pPr>
            <a:r>
              <a:rPr lang="es-ES" sz="2400" dirty="0">
                <a:solidFill>
                  <a:srgbClr val="000000"/>
                </a:solidFill>
                <a:latin typeface="+mj-lt"/>
              </a:rPr>
              <a:t>Admite la organización de</a:t>
            </a:r>
            <a:r>
              <a:rPr lang="es-ES" sz="2400" dirty="0">
                <a:latin typeface="+mj-lt"/>
              </a:rPr>
              <a:t> varias </a:t>
            </a:r>
            <a:r>
              <a:rPr lang="es-ES" sz="2400" dirty="0">
                <a:solidFill>
                  <a:srgbClr val="000000"/>
                </a:solidFill>
                <a:latin typeface="+mj-lt"/>
              </a:rPr>
              <a:t>funciones</a:t>
            </a:r>
            <a:endParaRPr lang="en-US" sz="2400" dirty="0">
              <a:solidFill>
                <a:srgbClr val="000000"/>
              </a:solidFill>
              <a:latin typeface="+mj-lt"/>
            </a:endParaRPr>
          </a:p>
          <a:p>
            <a:pPr rtl="0">
              <a:spcBef>
                <a:spcPts val="200"/>
              </a:spcBef>
              <a:spcAft>
                <a:spcPts val="1600"/>
              </a:spcAft>
            </a:pPr>
            <a:r>
              <a:rPr lang="es-ES" sz="2400" dirty="0">
                <a:solidFill>
                  <a:srgbClr val="000000"/>
                </a:solidFill>
                <a:latin typeface="+mj-lt"/>
              </a:rPr>
              <a:t>Precios de pago</a:t>
            </a:r>
            <a:r>
              <a:rPr lang="es-ES" sz="2400" dirty="0">
                <a:latin typeface="+mj-lt"/>
              </a:rPr>
              <a:t> por</a:t>
            </a:r>
            <a:r>
              <a:rPr lang="es-ES" sz="2400" dirty="0">
                <a:solidFill>
                  <a:srgbClr val="000000"/>
                </a:solidFill>
                <a:latin typeface="+mj-lt"/>
              </a:rPr>
              <a:t> </a:t>
            </a:r>
            <a:r>
              <a:rPr lang="es-ES" sz="2400" dirty="0">
                <a:latin typeface="+mj-lt"/>
              </a:rPr>
              <a:t>el uso</a:t>
            </a:r>
            <a:endParaRPr lang="en-US" sz="2400" dirty="0">
              <a:solidFill>
                <a:srgbClr val="000000"/>
              </a:solidFill>
              <a:latin typeface="+mj-lt"/>
            </a:endParaRPr>
          </a:p>
        </p:txBody>
      </p:sp>
    </p:spTree>
    <p:extLst>
      <p:ext uri="{BB962C8B-B14F-4D97-AF65-F5344CB8AC3E}">
        <p14:creationId xmlns:p14="http://schemas.microsoft.com/office/powerpoint/2010/main" val="15811244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F2D96C-EBDC-6D97-D515-C5B4A5615940}"/>
              </a:ext>
            </a:extLst>
          </p:cNvPr>
          <p:cNvSpPr>
            <a:spLocks noGrp="1"/>
          </p:cNvSpPr>
          <p:nvPr>
            <p:ph type="title"/>
          </p:nvPr>
        </p:nvSpPr>
        <p:spPr/>
        <p:txBody>
          <a:bodyPr/>
          <a:lstStyle/>
          <a:p>
            <a:r>
              <a:rPr lang="es-ES" dirty="0"/>
              <a:t>AWS </a:t>
            </a:r>
            <a:r>
              <a:rPr lang="es-ES" dirty="0" err="1"/>
              <a:t>Elastic</a:t>
            </a:r>
            <a:r>
              <a:rPr lang="es-ES" dirty="0"/>
              <a:t> </a:t>
            </a:r>
            <a:r>
              <a:rPr lang="es-ES" dirty="0" err="1"/>
              <a:t>Beanstalk</a:t>
            </a:r>
            <a:endParaRPr lang="es-CL" dirty="0"/>
          </a:p>
        </p:txBody>
      </p:sp>
      <p:sp>
        <p:nvSpPr>
          <p:cNvPr id="3" name="Content Placeholder 2">
            <a:extLst>
              <a:ext uri="{FF2B5EF4-FFF2-40B4-BE49-F238E27FC236}">
                <a16:creationId xmlns:a16="http://schemas.microsoft.com/office/drawing/2014/main" id="{59E322AC-E838-FDBE-FABA-370A50AFD5D5}"/>
              </a:ext>
            </a:extLst>
          </p:cNvPr>
          <p:cNvSpPr txBox="1">
            <a:spLocks/>
          </p:cNvSpPr>
          <p:nvPr/>
        </p:nvSpPr>
        <p:spPr>
          <a:xfrm>
            <a:off x="635424" y="2113378"/>
            <a:ext cx="7859712" cy="4616648"/>
          </a:xfrm>
          <a:prstGeom prst="rect">
            <a:avLst/>
          </a:prstGeom>
        </p:spPr>
        <p:txBody>
          <a:bodyPr wrap="square" lIns="0" tIns="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rtl="0">
              <a:buFont typeface="Arial" panose="020B0604020202020204" pitchFamily="34" charset="0"/>
              <a:buChar char="•"/>
            </a:pPr>
            <a:r>
              <a:rPr lang="es-ES" sz="2000" dirty="0"/>
              <a:t>Una forma sencilla de poner en marcha las</a:t>
            </a:r>
            <a:r>
              <a:rPr lang="es-ES" sz="2000" b="1" dirty="0">
                <a:solidFill>
                  <a:schemeClr val="accent5"/>
                </a:solidFill>
              </a:rPr>
              <a:t> aplicaciones web</a:t>
            </a:r>
          </a:p>
          <a:p>
            <a:pPr marL="742950" lvl="1" indent="-285750" rtl="0">
              <a:buFont typeface="Arial" panose="020B0604020202020204" pitchFamily="34" charset="0"/>
              <a:buChar char="•"/>
            </a:pPr>
            <a:endParaRPr lang="en-US" sz="2000" dirty="0"/>
          </a:p>
          <a:p>
            <a:pPr marL="342900" indent="-342900" rtl="0">
              <a:buFont typeface="Arial" panose="020B0604020202020204" pitchFamily="34" charset="0"/>
              <a:buChar char="•"/>
            </a:pPr>
            <a:r>
              <a:rPr lang="es-ES" sz="2000" dirty="0"/>
              <a:t>Servicio administrado </a:t>
            </a:r>
            <a:r>
              <a:rPr lang="es-ES" sz="2000" b="1" dirty="0">
                <a:solidFill>
                  <a:schemeClr val="accent5"/>
                </a:solidFill>
              </a:rPr>
              <a:t>que gestiona automáticamente lo siguiente:</a:t>
            </a:r>
          </a:p>
          <a:p>
            <a:pPr marL="342900" indent="-342900" rtl="0">
              <a:buFont typeface="Arial" panose="020B0604020202020204" pitchFamily="34" charset="0"/>
              <a:buChar char="•"/>
            </a:pPr>
            <a:r>
              <a:rPr lang="es-ES" sz="2000" dirty="0"/>
              <a:t> </a:t>
            </a:r>
            <a:endParaRPr lang="en-US" sz="2000" dirty="0"/>
          </a:p>
          <a:p>
            <a:pPr marL="742950" lvl="1" indent="-285750" rtl="0">
              <a:buFont typeface="Arial" panose="020B0604020202020204" pitchFamily="34" charset="0"/>
              <a:buChar char="•"/>
            </a:pPr>
            <a:r>
              <a:rPr lang="es-ES" sz="2000" dirty="0"/>
              <a:t>Aprovisionamiento y configuración de la infraestructura</a:t>
            </a:r>
          </a:p>
          <a:p>
            <a:pPr marL="742950" lvl="1" indent="-285750" rtl="0">
              <a:buFont typeface="Arial" panose="020B0604020202020204" pitchFamily="34" charset="0"/>
              <a:buChar char="•"/>
            </a:pPr>
            <a:r>
              <a:rPr lang="es-ES" sz="2000" dirty="0"/>
              <a:t>Implementación</a:t>
            </a:r>
          </a:p>
          <a:p>
            <a:pPr marL="742950" lvl="1" indent="-285750" rtl="0">
              <a:buFont typeface="Arial" panose="020B0604020202020204" pitchFamily="34" charset="0"/>
              <a:buChar char="•"/>
            </a:pPr>
            <a:r>
              <a:rPr lang="es-ES" sz="2000" dirty="0"/>
              <a:t>Balanceo de cargas</a:t>
            </a:r>
          </a:p>
          <a:p>
            <a:pPr marL="742950" lvl="1" indent="-285750" rtl="0">
              <a:buFont typeface="Arial" panose="020B0604020202020204" pitchFamily="34" charset="0"/>
              <a:buChar char="•"/>
            </a:pPr>
            <a:r>
              <a:rPr lang="es-ES" sz="2000" dirty="0"/>
              <a:t>Escalado automático</a:t>
            </a:r>
          </a:p>
          <a:p>
            <a:pPr marL="742950" lvl="1" indent="-285750" rtl="0">
              <a:buFont typeface="Arial" panose="020B0604020202020204" pitchFamily="34" charset="0"/>
              <a:buChar char="•"/>
            </a:pPr>
            <a:r>
              <a:rPr lang="es-ES" sz="2000" dirty="0"/>
              <a:t>Monitoreo de estado</a:t>
            </a:r>
          </a:p>
          <a:p>
            <a:pPr marL="742950" lvl="1" indent="-285750" rtl="0">
              <a:buFont typeface="Arial" panose="020B0604020202020204" pitchFamily="34" charset="0"/>
              <a:buChar char="•"/>
            </a:pPr>
            <a:r>
              <a:rPr lang="es-ES" sz="2000" dirty="0"/>
              <a:t>Análisis y depuración</a:t>
            </a:r>
          </a:p>
          <a:p>
            <a:pPr marL="742950" lvl="1" indent="-285750" rtl="0">
              <a:buFont typeface="Arial" panose="020B0604020202020204" pitchFamily="34" charset="0"/>
              <a:buChar char="•"/>
            </a:pPr>
            <a:r>
              <a:rPr lang="es-ES" sz="2000" dirty="0"/>
              <a:t>Registros</a:t>
            </a:r>
          </a:p>
          <a:p>
            <a:pPr marL="742950" lvl="1" indent="-285750" rtl="0">
              <a:buFont typeface="Arial" panose="020B0604020202020204" pitchFamily="34" charset="0"/>
              <a:buChar char="•"/>
            </a:pPr>
            <a:endParaRPr lang="en-US" sz="2000" dirty="0"/>
          </a:p>
          <a:p>
            <a:pPr marL="342900" indent="-342900" rtl="0">
              <a:buFont typeface="Arial" panose="020B0604020202020204" pitchFamily="34" charset="0"/>
              <a:buChar char="•"/>
            </a:pPr>
            <a:r>
              <a:rPr lang="es-ES" sz="2000" dirty="0"/>
              <a:t>No se aplican cargos adicionales por utilizar </a:t>
            </a:r>
            <a:r>
              <a:rPr lang="es-ES" sz="2000" dirty="0" err="1"/>
              <a:t>Elastic</a:t>
            </a:r>
            <a:r>
              <a:rPr lang="es-ES" sz="2000" dirty="0"/>
              <a:t> </a:t>
            </a:r>
            <a:r>
              <a:rPr lang="es-ES" sz="2000" dirty="0" err="1"/>
              <a:t>Beanstalk</a:t>
            </a:r>
            <a:endParaRPr lang="es-ES" sz="2000" dirty="0"/>
          </a:p>
          <a:p>
            <a:pPr marL="742950" lvl="1" indent="-285750" rtl="0">
              <a:buFont typeface="Arial" panose="020B0604020202020204" pitchFamily="34" charset="0"/>
              <a:buChar char="•"/>
            </a:pPr>
            <a:r>
              <a:rPr lang="es-ES" sz="2000" dirty="0"/>
              <a:t>Pague solo por los recursos subyacentes que se utilizan</a:t>
            </a:r>
          </a:p>
          <a:p>
            <a:pPr marL="742950" lvl="1" indent="-285750" rtl="0">
              <a:buFont typeface="Arial" panose="020B0604020202020204" pitchFamily="34" charset="0"/>
              <a:buChar char="•"/>
            </a:pPr>
            <a:endParaRPr lang="es-ES" sz="2000" dirty="0"/>
          </a:p>
        </p:txBody>
      </p:sp>
      <p:sp>
        <p:nvSpPr>
          <p:cNvPr id="4" name="TextBox 11">
            <a:extLst>
              <a:ext uri="{FF2B5EF4-FFF2-40B4-BE49-F238E27FC236}">
                <a16:creationId xmlns:a16="http://schemas.microsoft.com/office/drawing/2014/main" id="{329CE180-D740-CA83-B5CB-FFCA04A3E70E}"/>
              </a:ext>
              <a:ext uri="{C183D7F6-B498-43B3-948B-1728B52AA6E4}">
                <adec:decorative xmlns:adec="http://schemas.microsoft.com/office/drawing/2017/decorative" val="1"/>
              </a:ext>
            </a:extLst>
          </p:cNvPr>
          <p:cNvSpPr txBox="1"/>
          <p:nvPr/>
        </p:nvSpPr>
        <p:spPr>
          <a:xfrm>
            <a:off x="17869592" y="2034221"/>
            <a:ext cx="2215020" cy="338859"/>
          </a:xfrm>
          <a:prstGeom prst="rect">
            <a:avLst/>
          </a:prstGeom>
          <a:noFill/>
        </p:spPr>
        <p:txBody>
          <a:bodyPr wrap="square" lIns="0" tIns="0" rIns="0" bIns="0" rtlCol="0" anchor="t">
            <a:noAutofit/>
          </a:bodyPr>
          <a:lstStyle/>
          <a:p>
            <a:pPr algn="ctr" rtl="0"/>
            <a:r>
              <a:rPr lang="es-ES" sz="2400" b="1"/>
              <a:t>AWS Elastic Beanstalk</a:t>
            </a:r>
            <a:endParaRPr lang="en-US" sz="2400" b="1" dirty="0"/>
          </a:p>
        </p:txBody>
      </p:sp>
      <p:pic>
        <p:nvPicPr>
          <p:cNvPr id="5" name="Graphic 12">
            <a:extLst>
              <a:ext uri="{FF2B5EF4-FFF2-40B4-BE49-F238E27FC236}">
                <a16:creationId xmlns:a16="http://schemas.microsoft.com/office/drawing/2014/main" id="{4DE83E7F-7EB2-9072-3013-7453104682E3}"/>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323996" y="549275"/>
            <a:ext cx="1298034" cy="1298034"/>
          </a:xfrm>
          <a:prstGeom prst="rect">
            <a:avLst/>
          </a:prstGeom>
        </p:spPr>
      </p:pic>
      <p:grpSp>
        <p:nvGrpSpPr>
          <p:cNvPr id="6" name="Group 11" descr="diagram shows that aws manages the host, OS, language interpreter, app server, and http server. At the top the diagram shows that &quot;your code&quot; is managed by you.">
            <a:extLst>
              <a:ext uri="{FF2B5EF4-FFF2-40B4-BE49-F238E27FC236}">
                <a16:creationId xmlns:a16="http://schemas.microsoft.com/office/drawing/2014/main" id="{64BF67EA-885A-8349-4228-9B45DB568BB6}"/>
              </a:ext>
            </a:extLst>
          </p:cNvPr>
          <p:cNvGrpSpPr/>
          <p:nvPr/>
        </p:nvGrpSpPr>
        <p:grpSpPr>
          <a:xfrm>
            <a:off x="9366250" y="3216275"/>
            <a:ext cx="10054063" cy="5791200"/>
            <a:chOff x="2892217" y="3030512"/>
            <a:chExt cx="6032575" cy="2662124"/>
          </a:xfrm>
        </p:grpSpPr>
        <p:pic>
          <p:nvPicPr>
            <p:cNvPr id="7" name="Picture 12">
              <a:extLst>
                <a:ext uri="{FF2B5EF4-FFF2-40B4-BE49-F238E27FC236}">
                  <a16:creationId xmlns:a16="http://schemas.microsoft.com/office/drawing/2014/main" id="{13EB2027-7284-577A-1CA5-E9C0E74ECE24}"/>
                </a:ext>
              </a:extLst>
            </p:cNvPr>
            <p:cNvPicPr>
              <a:picLocks noChangeAspect="1"/>
            </p:cNvPicPr>
            <p:nvPr/>
          </p:nvPicPr>
          <p:blipFill>
            <a:blip r:embed="rId5"/>
            <a:stretch>
              <a:fillRect/>
            </a:stretch>
          </p:blipFill>
          <p:spPr>
            <a:xfrm>
              <a:off x="6462643" y="3048623"/>
              <a:ext cx="2462149" cy="2644013"/>
            </a:xfrm>
            <a:prstGeom prst="rect">
              <a:avLst/>
            </a:prstGeom>
          </p:spPr>
        </p:pic>
        <p:sp>
          <p:nvSpPr>
            <p:cNvPr id="8" name="TextBox 13">
              <a:extLst>
                <a:ext uri="{FF2B5EF4-FFF2-40B4-BE49-F238E27FC236}">
                  <a16:creationId xmlns:a16="http://schemas.microsoft.com/office/drawing/2014/main" id="{5B7D3606-ED01-A4B7-5ECA-2C6CF0416AE0}"/>
                </a:ext>
              </a:extLst>
            </p:cNvPr>
            <p:cNvSpPr txBox="1"/>
            <p:nvPr/>
          </p:nvSpPr>
          <p:spPr>
            <a:xfrm>
              <a:off x="5517684" y="3146519"/>
              <a:ext cx="906017" cy="307777"/>
            </a:xfrm>
            <a:prstGeom prst="rect">
              <a:avLst/>
            </a:prstGeom>
            <a:noFill/>
          </p:spPr>
          <p:txBody>
            <a:bodyPr wrap="none" rtlCol="0">
              <a:spAutoFit/>
            </a:bodyPr>
            <a:lstStyle/>
            <a:p>
              <a:pPr algn="r" rtl="0"/>
              <a:r>
                <a:rPr lang="es-ES" sz="1400" b="1">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El código</a:t>
              </a:r>
            </a:p>
          </p:txBody>
        </p:sp>
        <p:sp>
          <p:nvSpPr>
            <p:cNvPr id="9" name="TextBox 14">
              <a:extLst>
                <a:ext uri="{FF2B5EF4-FFF2-40B4-BE49-F238E27FC236}">
                  <a16:creationId xmlns:a16="http://schemas.microsoft.com/office/drawing/2014/main" id="{CCAF8D75-15D0-88EB-6304-AFA84599C38A}"/>
                </a:ext>
              </a:extLst>
            </p:cNvPr>
            <p:cNvSpPr txBox="1"/>
            <p:nvPr/>
          </p:nvSpPr>
          <p:spPr>
            <a:xfrm>
              <a:off x="5151065" y="3637660"/>
              <a:ext cx="1311578" cy="307777"/>
            </a:xfrm>
            <a:prstGeom prst="rect">
              <a:avLst/>
            </a:prstGeom>
            <a:noFill/>
          </p:spPr>
          <p:txBody>
            <a:bodyPr wrap="none" rtlCol="0">
              <a:spAutoFit/>
            </a:bodyPr>
            <a:lstStyle/>
            <a:p>
              <a:pPr algn="r" rtl="0"/>
              <a:r>
                <a:rPr lang="es-ES" sz="1400" b="1" dirty="0">
                  <a:latin typeface="Amazon Ember Light" panose="020B0403020204020204" pitchFamily="34" charset="0"/>
                  <a:ea typeface="Amazon Ember Light" panose="020B0403020204020204" pitchFamily="34" charset="0"/>
                  <a:cs typeface="Amazon Ember Light" panose="020B0403020204020204" pitchFamily="34" charset="0"/>
                </a:rPr>
                <a:t>Servidor HTTP</a:t>
              </a:r>
            </a:p>
          </p:txBody>
        </p:sp>
        <p:sp>
          <p:nvSpPr>
            <p:cNvPr id="10" name="TextBox 15">
              <a:extLst>
                <a:ext uri="{FF2B5EF4-FFF2-40B4-BE49-F238E27FC236}">
                  <a16:creationId xmlns:a16="http://schemas.microsoft.com/office/drawing/2014/main" id="{FABE705E-C24E-72BE-7CC5-388D417D0027}"/>
                </a:ext>
              </a:extLst>
            </p:cNvPr>
            <p:cNvSpPr txBox="1"/>
            <p:nvPr/>
          </p:nvSpPr>
          <p:spPr>
            <a:xfrm>
              <a:off x="4394448" y="4035099"/>
              <a:ext cx="2071401" cy="307777"/>
            </a:xfrm>
            <a:prstGeom prst="rect">
              <a:avLst/>
            </a:prstGeom>
            <a:noFill/>
          </p:spPr>
          <p:txBody>
            <a:bodyPr wrap="none" rtlCol="0">
              <a:spAutoFit/>
            </a:bodyPr>
            <a:lstStyle/>
            <a:p>
              <a:pPr algn="r" rtl="0"/>
              <a:r>
                <a:rPr lang="es-ES" sz="1400" b="1" dirty="0">
                  <a:latin typeface="Amazon Ember Light" panose="020B0403020204020204" pitchFamily="34" charset="0"/>
                  <a:ea typeface="Amazon Ember Light" panose="020B0403020204020204" pitchFamily="34" charset="0"/>
                  <a:cs typeface="Amazon Ember Light" panose="020B0403020204020204" pitchFamily="34" charset="0"/>
                </a:rPr>
                <a:t>Servidor de aplicaciones</a:t>
              </a:r>
            </a:p>
          </p:txBody>
        </p:sp>
        <p:sp>
          <p:nvSpPr>
            <p:cNvPr id="11" name="TextBox 16">
              <a:extLst>
                <a:ext uri="{FF2B5EF4-FFF2-40B4-BE49-F238E27FC236}">
                  <a16:creationId xmlns:a16="http://schemas.microsoft.com/office/drawing/2014/main" id="{28FE00F5-4CB6-5413-644D-A0A52D35F428}"/>
                </a:ext>
              </a:extLst>
            </p:cNvPr>
            <p:cNvSpPr txBox="1"/>
            <p:nvPr/>
          </p:nvSpPr>
          <p:spPr>
            <a:xfrm>
              <a:off x="4558873" y="4437071"/>
              <a:ext cx="1923925" cy="307777"/>
            </a:xfrm>
            <a:prstGeom prst="rect">
              <a:avLst/>
            </a:prstGeom>
            <a:noFill/>
          </p:spPr>
          <p:txBody>
            <a:bodyPr wrap="none" rtlCol="0">
              <a:spAutoFit/>
            </a:bodyPr>
            <a:lstStyle/>
            <a:p>
              <a:pPr algn="r" rtl="0"/>
              <a:r>
                <a:rPr lang="es-ES" sz="1400" b="1">
                  <a:latin typeface="Amazon Ember Light" panose="020B0403020204020204" pitchFamily="34" charset="0"/>
                  <a:ea typeface="Amazon Ember Light" panose="020B0403020204020204" pitchFamily="34" charset="0"/>
                  <a:cs typeface="Amazon Ember Light" panose="020B0403020204020204" pitchFamily="34" charset="0"/>
                </a:rPr>
                <a:t>Intérprete de lenguaje</a:t>
              </a:r>
            </a:p>
          </p:txBody>
        </p:sp>
        <p:sp>
          <p:nvSpPr>
            <p:cNvPr id="12" name="TextBox 17">
              <a:extLst>
                <a:ext uri="{FF2B5EF4-FFF2-40B4-BE49-F238E27FC236}">
                  <a16:creationId xmlns:a16="http://schemas.microsoft.com/office/drawing/2014/main" id="{D88FFF7A-2C3C-C73A-2707-BEAE237CE217}"/>
                </a:ext>
              </a:extLst>
            </p:cNvPr>
            <p:cNvSpPr txBox="1"/>
            <p:nvPr/>
          </p:nvSpPr>
          <p:spPr>
            <a:xfrm>
              <a:off x="4860922" y="4877103"/>
              <a:ext cx="1601721" cy="307777"/>
            </a:xfrm>
            <a:prstGeom prst="rect">
              <a:avLst/>
            </a:prstGeom>
            <a:noFill/>
          </p:spPr>
          <p:txBody>
            <a:bodyPr wrap="none" rtlCol="0">
              <a:spAutoFit/>
            </a:bodyPr>
            <a:lstStyle/>
            <a:p>
              <a:pPr algn="r" rtl="0"/>
              <a:r>
                <a:rPr lang="es-ES" sz="1400" b="1">
                  <a:latin typeface="Amazon Ember Light" panose="020B0403020204020204" pitchFamily="34" charset="0"/>
                  <a:ea typeface="Amazon Ember Light" panose="020B0403020204020204" pitchFamily="34" charset="0"/>
                  <a:cs typeface="Amazon Ember Light" panose="020B0403020204020204" pitchFamily="34" charset="0"/>
                </a:rPr>
                <a:t>Sistema operativo</a:t>
              </a:r>
            </a:p>
          </p:txBody>
        </p:sp>
        <p:sp>
          <p:nvSpPr>
            <p:cNvPr id="13" name="TextBox 18">
              <a:extLst>
                <a:ext uri="{FF2B5EF4-FFF2-40B4-BE49-F238E27FC236}">
                  <a16:creationId xmlns:a16="http://schemas.microsoft.com/office/drawing/2014/main" id="{CC789ADF-D48C-B6EC-0252-48E8E6BC005D}"/>
                </a:ext>
              </a:extLst>
            </p:cNvPr>
            <p:cNvSpPr txBox="1"/>
            <p:nvPr/>
          </p:nvSpPr>
          <p:spPr>
            <a:xfrm>
              <a:off x="5868742" y="5219219"/>
              <a:ext cx="554959" cy="307777"/>
            </a:xfrm>
            <a:prstGeom prst="rect">
              <a:avLst/>
            </a:prstGeom>
            <a:noFill/>
          </p:spPr>
          <p:txBody>
            <a:bodyPr wrap="none" rtlCol="0">
              <a:spAutoFit/>
            </a:bodyPr>
            <a:lstStyle/>
            <a:p>
              <a:pPr algn="r" rtl="0"/>
              <a:r>
                <a:rPr lang="es-ES" sz="1400" b="1">
                  <a:latin typeface="Amazon Ember Light" panose="020B0403020204020204" pitchFamily="34" charset="0"/>
                  <a:ea typeface="Amazon Ember Light" panose="020B0403020204020204" pitchFamily="34" charset="0"/>
                  <a:cs typeface="Amazon Ember Light" panose="020B0403020204020204" pitchFamily="34" charset="0"/>
                </a:rPr>
                <a:t>Host</a:t>
              </a:r>
            </a:p>
          </p:txBody>
        </p:sp>
        <p:sp>
          <p:nvSpPr>
            <p:cNvPr id="14" name="Left Brace 19">
              <a:extLst>
                <a:ext uri="{FF2B5EF4-FFF2-40B4-BE49-F238E27FC236}">
                  <a16:creationId xmlns:a16="http://schemas.microsoft.com/office/drawing/2014/main" id="{C14B9C1E-1190-40E0-AD8B-F6AF3DD115B9}"/>
                </a:ext>
              </a:extLst>
            </p:cNvPr>
            <p:cNvSpPr/>
            <p:nvPr/>
          </p:nvSpPr>
          <p:spPr>
            <a:xfrm>
              <a:off x="4023800" y="3726293"/>
              <a:ext cx="655983" cy="176107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5" name="Left Brace 20">
              <a:extLst>
                <a:ext uri="{FF2B5EF4-FFF2-40B4-BE49-F238E27FC236}">
                  <a16:creationId xmlns:a16="http://schemas.microsoft.com/office/drawing/2014/main" id="{BBE9F3EB-3DC4-A1E1-7E18-655196A52ABE}"/>
                </a:ext>
              </a:extLst>
            </p:cNvPr>
            <p:cNvSpPr/>
            <p:nvPr/>
          </p:nvSpPr>
          <p:spPr>
            <a:xfrm>
              <a:off x="4028542" y="3136813"/>
              <a:ext cx="655983" cy="526062"/>
            </a:xfrm>
            <a:prstGeom prst="leftBrace">
              <a:avLst/>
            </a:prstGeom>
            <a:ln w="2857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b="1" dirty="0">
                <a:solidFill>
                  <a:schemeClr val="accent5"/>
                </a:solidFill>
              </a:endParaRPr>
            </a:p>
          </p:txBody>
        </p:sp>
        <p:sp>
          <p:nvSpPr>
            <p:cNvPr id="16" name="TextBox 21">
              <a:extLst>
                <a:ext uri="{FF2B5EF4-FFF2-40B4-BE49-F238E27FC236}">
                  <a16:creationId xmlns:a16="http://schemas.microsoft.com/office/drawing/2014/main" id="{910BD662-2D3A-5053-9C99-9F99F81DD8E9}"/>
                </a:ext>
              </a:extLst>
            </p:cNvPr>
            <p:cNvSpPr txBox="1"/>
            <p:nvPr/>
          </p:nvSpPr>
          <p:spPr>
            <a:xfrm>
              <a:off x="2892217" y="4237499"/>
              <a:ext cx="1128377" cy="738664"/>
            </a:xfrm>
            <a:prstGeom prst="rect">
              <a:avLst/>
            </a:prstGeom>
            <a:noFill/>
          </p:spPr>
          <p:txBody>
            <a:bodyPr wrap="square" rtlCol="0">
              <a:spAutoFit/>
            </a:bodyPr>
            <a:lstStyle/>
            <a:p>
              <a:pPr algn="ctr" rtl="0"/>
              <a:r>
                <a:rPr lang="es-ES" sz="1400" b="1" dirty="0">
                  <a:latin typeface="Amazon Ember Light" panose="020B0403020204020204" pitchFamily="34" charset="0"/>
                  <a:ea typeface="Amazon Ember Light" panose="020B0403020204020204" pitchFamily="34" charset="0"/>
                  <a:cs typeface="Amazon Ember Light" panose="020B0403020204020204" pitchFamily="34" charset="0"/>
                </a:rPr>
                <a:t>Lo que administra AWS</a:t>
              </a:r>
              <a:endParaRPr lang="en-US" sz="1400"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7" name="TextBox 22">
              <a:extLst>
                <a:ext uri="{FF2B5EF4-FFF2-40B4-BE49-F238E27FC236}">
                  <a16:creationId xmlns:a16="http://schemas.microsoft.com/office/drawing/2014/main" id="{FAEEB726-E351-AB44-2452-D576DE458CCC}"/>
                </a:ext>
              </a:extLst>
            </p:cNvPr>
            <p:cNvSpPr txBox="1"/>
            <p:nvPr/>
          </p:nvSpPr>
          <p:spPr>
            <a:xfrm>
              <a:off x="2966183" y="3030512"/>
              <a:ext cx="980445" cy="738664"/>
            </a:xfrm>
            <a:prstGeom prst="rect">
              <a:avLst/>
            </a:prstGeom>
            <a:noFill/>
          </p:spPr>
          <p:txBody>
            <a:bodyPr wrap="square" rtlCol="0">
              <a:spAutoFit/>
            </a:bodyPr>
            <a:lstStyle/>
            <a:p>
              <a:pPr algn="ctr" rtl="0"/>
              <a:r>
                <a:rPr lang="es-ES" sz="14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Lo que administra usted</a:t>
              </a:r>
              <a:endParaRPr lang="en-US" sz="14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18" name="Content Placeholder 2">
            <a:extLst>
              <a:ext uri="{FF2B5EF4-FFF2-40B4-BE49-F238E27FC236}">
                <a16:creationId xmlns:a16="http://schemas.microsoft.com/office/drawing/2014/main" id="{F88522FF-DBB6-C3BF-B09B-F3309A83F435}"/>
              </a:ext>
            </a:extLst>
          </p:cNvPr>
          <p:cNvSpPr txBox="1">
            <a:spLocks/>
          </p:cNvSpPr>
          <p:nvPr/>
        </p:nvSpPr>
        <p:spPr>
          <a:xfrm>
            <a:off x="611585" y="6850944"/>
            <a:ext cx="7462465" cy="2769989"/>
          </a:xfrm>
          <a:prstGeom prst="rect">
            <a:avLst/>
          </a:prstGeom>
        </p:spPr>
        <p:txBody>
          <a:bodyPr wrap="square" lIns="0" tIns="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rtl="0">
              <a:buFont typeface="Arial" panose="020B0604020202020204" pitchFamily="34" charset="0"/>
              <a:buChar char="•"/>
            </a:pPr>
            <a:r>
              <a:rPr lang="es-ES" sz="2000" dirty="0"/>
              <a:t>Admite aplicaciones web escritas para plataformas comunes. </a:t>
            </a:r>
          </a:p>
          <a:p>
            <a:pPr marL="800100" lvl="1" indent="-342900" rtl="0">
              <a:buFont typeface="Arial" panose="020B0604020202020204" pitchFamily="34" charset="0"/>
              <a:buChar char="•"/>
            </a:pPr>
            <a:r>
              <a:rPr lang="es-ES" sz="2000" b="1" dirty="0">
                <a:solidFill>
                  <a:schemeClr val="accent5"/>
                </a:solidFill>
              </a:rPr>
              <a:t>Java</a:t>
            </a:r>
            <a:r>
              <a:rPr lang="es-ES" sz="2000" dirty="0"/>
              <a:t>, </a:t>
            </a:r>
            <a:r>
              <a:rPr lang="es-ES" sz="2000" b="1" dirty="0">
                <a:solidFill>
                  <a:schemeClr val="accent5"/>
                </a:solidFill>
              </a:rPr>
              <a:t>.NET</a:t>
            </a:r>
            <a:r>
              <a:rPr lang="es-ES" sz="2000" dirty="0"/>
              <a:t>, </a:t>
            </a:r>
            <a:r>
              <a:rPr lang="es-ES" sz="2000" b="1" dirty="0">
                <a:solidFill>
                  <a:schemeClr val="accent5"/>
                </a:solidFill>
              </a:rPr>
              <a:t>PHP</a:t>
            </a:r>
            <a:r>
              <a:rPr lang="es-ES" sz="2000" dirty="0"/>
              <a:t>, </a:t>
            </a:r>
            <a:r>
              <a:rPr lang="es-ES" sz="2000" b="1" dirty="0">
                <a:solidFill>
                  <a:schemeClr val="accent5"/>
                </a:solidFill>
              </a:rPr>
              <a:t>Node.js</a:t>
            </a:r>
            <a:r>
              <a:rPr lang="es-ES" sz="2000" dirty="0"/>
              <a:t>, </a:t>
            </a:r>
            <a:r>
              <a:rPr lang="es-ES" sz="2000" b="1" dirty="0">
                <a:solidFill>
                  <a:schemeClr val="accent5"/>
                </a:solidFill>
              </a:rPr>
              <a:t>Python</a:t>
            </a:r>
            <a:r>
              <a:rPr lang="es-ES" sz="2000" dirty="0"/>
              <a:t>, </a:t>
            </a:r>
            <a:r>
              <a:rPr lang="es-ES" sz="2000" b="1" dirty="0">
                <a:solidFill>
                  <a:schemeClr val="accent5"/>
                </a:solidFill>
              </a:rPr>
              <a:t>Ruby</a:t>
            </a:r>
            <a:r>
              <a:rPr lang="es-ES" sz="2000" dirty="0"/>
              <a:t>, </a:t>
            </a:r>
            <a:r>
              <a:rPr lang="es-ES" sz="2000" b="1" dirty="0" err="1">
                <a:solidFill>
                  <a:schemeClr val="accent5"/>
                </a:solidFill>
              </a:rPr>
              <a:t>Go</a:t>
            </a:r>
            <a:r>
              <a:rPr lang="es-ES" sz="2000" dirty="0"/>
              <a:t> y </a:t>
            </a:r>
            <a:r>
              <a:rPr lang="es-ES" sz="2000" b="1" dirty="0">
                <a:solidFill>
                  <a:schemeClr val="accent5"/>
                </a:solidFill>
              </a:rPr>
              <a:t>Docker</a:t>
            </a:r>
          </a:p>
          <a:p>
            <a:pPr marL="800100" lvl="1" indent="-342900" rtl="0">
              <a:buFont typeface="Arial" panose="020B0604020202020204" pitchFamily="34" charset="0"/>
              <a:buChar char="•"/>
            </a:pPr>
            <a:endParaRPr lang="en-US" sz="2000" dirty="0"/>
          </a:p>
          <a:p>
            <a:pPr marL="342900" indent="-342900" rtl="0">
              <a:buFont typeface="Arial" panose="020B0604020202020204" pitchFamily="34" charset="0"/>
              <a:buChar char="•"/>
            </a:pPr>
            <a:r>
              <a:rPr lang="es-ES" sz="2000" dirty="0"/>
              <a:t>Usted carga el código.</a:t>
            </a:r>
          </a:p>
          <a:p>
            <a:pPr marL="342900" indent="-342900" rtl="0">
              <a:buFont typeface="Arial" panose="020B0604020202020204" pitchFamily="34" charset="0"/>
              <a:buChar char="•"/>
            </a:pPr>
            <a:endParaRPr lang="es-ES" sz="2000" dirty="0"/>
          </a:p>
          <a:p>
            <a:pPr marL="800100" lvl="1" indent="-342900" rtl="0">
              <a:buFont typeface="Arial" panose="020B0604020202020204" pitchFamily="34" charset="0"/>
              <a:buChar char="•"/>
            </a:pPr>
            <a:r>
              <a:rPr lang="es-ES" sz="2000" dirty="0" err="1"/>
              <a:t>Elastic</a:t>
            </a:r>
            <a:r>
              <a:rPr lang="es-ES" sz="2000" dirty="0"/>
              <a:t> </a:t>
            </a:r>
            <a:r>
              <a:rPr lang="es-ES" sz="2000" dirty="0" err="1"/>
              <a:t>Beanstalk</a:t>
            </a:r>
            <a:r>
              <a:rPr lang="es-ES" sz="2000" dirty="0"/>
              <a:t> administra automáticamente la implementación.</a:t>
            </a:r>
          </a:p>
          <a:p>
            <a:pPr marL="800100" lvl="1" indent="-342900" rtl="0">
              <a:buFont typeface="Arial" panose="020B0604020202020204" pitchFamily="34" charset="0"/>
              <a:buChar char="•"/>
            </a:pPr>
            <a:r>
              <a:rPr lang="es-ES" sz="2000" dirty="0"/>
              <a:t>Se implementa en servidores como Apache, NGINX, Passenger, Puma y Microsoft Internet </a:t>
            </a:r>
            <a:r>
              <a:rPr lang="es-ES" sz="2000" dirty="0" err="1"/>
              <a:t>Information</a:t>
            </a:r>
            <a:r>
              <a:rPr lang="es-ES" sz="2000" dirty="0"/>
              <a:t> </a:t>
            </a:r>
            <a:r>
              <a:rPr lang="es-ES" sz="2000" dirty="0" err="1"/>
              <a:t>Services</a:t>
            </a:r>
            <a:r>
              <a:rPr lang="es-ES" sz="2000" dirty="0"/>
              <a:t> (IIS).</a:t>
            </a:r>
          </a:p>
        </p:txBody>
      </p:sp>
    </p:spTree>
    <p:extLst>
      <p:ext uri="{BB962C8B-B14F-4D97-AF65-F5344CB8AC3E}">
        <p14:creationId xmlns:p14="http://schemas.microsoft.com/office/powerpoint/2010/main" val="3459462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4F48FFCB-5E44-EDEE-2659-BCECB169E915}"/>
              </a:ext>
            </a:extLst>
          </p:cNvPr>
          <p:cNvSpPr>
            <a:spLocks noGrp="1"/>
          </p:cNvSpPr>
          <p:nvPr>
            <p:ph type="title"/>
          </p:nvPr>
        </p:nvSpPr>
        <p:spPr>
          <a:xfrm>
            <a:off x="7537450" y="8397875"/>
            <a:ext cx="9020022" cy="1015663"/>
          </a:xfrm>
        </p:spPr>
        <p:txBody>
          <a:bodyPr/>
          <a:lstStyle/>
          <a:p>
            <a:pPr algn="l"/>
            <a:r>
              <a:rPr lang="es-MX" sz="6600" dirty="0"/>
              <a:t>F</a:t>
            </a:r>
            <a:r>
              <a:rPr lang="es-CL" sz="6600" dirty="0"/>
              <a:t>in</a:t>
            </a:r>
          </a:p>
        </p:txBody>
      </p:sp>
    </p:spTree>
    <p:extLst>
      <p:ext uri="{BB962C8B-B14F-4D97-AF65-F5344CB8AC3E}">
        <p14:creationId xmlns:p14="http://schemas.microsoft.com/office/powerpoint/2010/main" val="1757146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FFB337F0-2FCC-924F-952C-07C673B763B0}"/>
              </a:ext>
            </a:extLst>
          </p:cNvPr>
          <p:cNvSpPr/>
          <p:nvPr/>
        </p:nvSpPr>
        <p:spPr>
          <a:xfrm>
            <a:off x="9518650" y="2378075"/>
            <a:ext cx="5357557" cy="1015663"/>
          </a:xfrm>
          <a:prstGeom prst="rect">
            <a:avLst/>
          </a:prstGeom>
        </p:spPr>
        <p:txBody>
          <a:bodyPr wrap="none">
            <a:spAutoFit/>
          </a:bodyPr>
          <a:lstStyle/>
          <a:p>
            <a:r>
              <a:rPr lang="es-CL" sz="6000" b="1" dirty="0">
                <a:latin typeface="Arial Black" panose="020B0604020202020204" pitchFamily="34" charset="0"/>
                <a:cs typeface="Arial Black" panose="020B0604020202020204" pitchFamily="34" charset="0"/>
              </a:rPr>
              <a:t>CONTENIDO</a:t>
            </a:r>
          </a:p>
        </p:txBody>
      </p:sp>
      <p:sp>
        <p:nvSpPr>
          <p:cNvPr id="9" name="Título 1">
            <a:extLst>
              <a:ext uri="{FF2B5EF4-FFF2-40B4-BE49-F238E27FC236}">
                <a16:creationId xmlns:a16="http://schemas.microsoft.com/office/drawing/2014/main" id="{8A3E674A-F038-D144-A91A-8FBF8FFE0F11}"/>
              </a:ext>
            </a:extLst>
          </p:cNvPr>
          <p:cNvSpPr txBox="1">
            <a:spLocks/>
          </p:cNvSpPr>
          <p:nvPr/>
        </p:nvSpPr>
        <p:spPr>
          <a:xfrm>
            <a:off x="9518650" y="4020489"/>
            <a:ext cx="1066800"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6000" dirty="0">
                <a:latin typeface="Arial Black" panose="020B0604020202020204" pitchFamily="34" charset="0"/>
                <a:cs typeface="Arial Black" panose="020B0604020202020204" pitchFamily="34" charset="0"/>
              </a:rPr>
              <a:t>01</a:t>
            </a:r>
          </a:p>
        </p:txBody>
      </p:sp>
      <p:sp>
        <p:nvSpPr>
          <p:cNvPr id="21" name="Título 1">
            <a:extLst>
              <a:ext uri="{FF2B5EF4-FFF2-40B4-BE49-F238E27FC236}">
                <a16:creationId xmlns:a16="http://schemas.microsoft.com/office/drawing/2014/main" id="{325E44F9-8B81-FD43-8DCF-00283585DD6D}"/>
              </a:ext>
            </a:extLst>
          </p:cNvPr>
          <p:cNvSpPr txBox="1">
            <a:spLocks/>
          </p:cNvSpPr>
          <p:nvPr/>
        </p:nvSpPr>
        <p:spPr>
          <a:xfrm>
            <a:off x="9617262" y="4782488"/>
            <a:ext cx="4579097" cy="492443"/>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3200" dirty="0"/>
              <a:t>Servicios de Cómputo</a:t>
            </a:r>
            <a:endParaRPr lang="es-CL" sz="3000" dirty="0"/>
          </a:p>
        </p:txBody>
      </p:sp>
      <p:sp>
        <p:nvSpPr>
          <p:cNvPr id="2" name="Título 1">
            <a:extLst>
              <a:ext uri="{FF2B5EF4-FFF2-40B4-BE49-F238E27FC236}">
                <a16:creationId xmlns:a16="http://schemas.microsoft.com/office/drawing/2014/main" id="{5B47FA8D-F325-AD9A-AE5A-2648EBE62940}"/>
              </a:ext>
            </a:extLst>
          </p:cNvPr>
          <p:cNvSpPr txBox="1">
            <a:spLocks/>
          </p:cNvSpPr>
          <p:nvPr/>
        </p:nvSpPr>
        <p:spPr>
          <a:xfrm>
            <a:off x="9518650" y="6232793"/>
            <a:ext cx="1066800"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6000" dirty="0">
                <a:latin typeface="Arial Black" panose="020B0604020202020204" pitchFamily="34" charset="0"/>
                <a:cs typeface="Arial Black" panose="020B0604020202020204" pitchFamily="34" charset="0"/>
              </a:rPr>
              <a:t>02</a:t>
            </a:r>
          </a:p>
        </p:txBody>
      </p:sp>
      <p:sp>
        <p:nvSpPr>
          <p:cNvPr id="4" name="Título 1">
            <a:extLst>
              <a:ext uri="{FF2B5EF4-FFF2-40B4-BE49-F238E27FC236}">
                <a16:creationId xmlns:a16="http://schemas.microsoft.com/office/drawing/2014/main" id="{A0BA6BA9-D97C-E5CE-C22C-099DAD21CF92}"/>
              </a:ext>
            </a:extLst>
          </p:cNvPr>
          <p:cNvSpPr txBox="1">
            <a:spLocks/>
          </p:cNvSpPr>
          <p:nvPr/>
        </p:nvSpPr>
        <p:spPr>
          <a:xfrm>
            <a:off x="9592221" y="7129100"/>
            <a:ext cx="4579097" cy="984885"/>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3200" dirty="0"/>
              <a:t>Servicios de Máquinas Virtuales</a:t>
            </a:r>
            <a:endParaRPr lang="es-CL" sz="3000" dirty="0"/>
          </a:p>
        </p:txBody>
      </p:sp>
      <p:sp>
        <p:nvSpPr>
          <p:cNvPr id="5" name="Título 1">
            <a:extLst>
              <a:ext uri="{FF2B5EF4-FFF2-40B4-BE49-F238E27FC236}">
                <a16:creationId xmlns:a16="http://schemas.microsoft.com/office/drawing/2014/main" id="{514C39F5-F439-64E8-4BE8-F5359D813DF1}"/>
              </a:ext>
            </a:extLst>
          </p:cNvPr>
          <p:cNvSpPr txBox="1">
            <a:spLocks/>
          </p:cNvSpPr>
          <p:nvPr/>
        </p:nvSpPr>
        <p:spPr>
          <a:xfrm>
            <a:off x="9594583" y="8551736"/>
            <a:ext cx="1066800"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6000" dirty="0">
                <a:latin typeface="Arial Black" panose="020B0604020202020204" pitchFamily="34" charset="0"/>
                <a:cs typeface="Arial Black" panose="020B0604020202020204" pitchFamily="34" charset="0"/>
              </a:rPr>
              <a:t>03</a:t>
            </a:r>
          </a:p>
        </p:txBody>
      </p:sp>
      <p:sp>
        <p:nvSpPr>
          <p:cNvPr id="6" name="Título 1">
            <a:extLst>
              <a:ext uri="{FF2B5EF4-FFF2-40B4-BE49-F238E27FC236}">
                <a16:creationId xmlns:a16="http://schemas.microsoft.com/office/drawing/2014/main" id="{D86E108A-CDB3-4B2B-039A-A4E00ED84466}"/>
              </a:ext>
            </a:extLst>
          </p:cNvPr>
          <p:cNvSpPr txBox="1">
            <a:spLocks/>
          </p:cNvSpPr>
          <p:nvPr/>
        </p:nvSpPr>
        <p:spPr>
          <a:xfrm>
            <a:off x="9668154" y="9448043"/>
            <a:ext cx="4579097" cy="984885"/>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3200" dirty="0"/>
              <a:t>Servicios con contenedores</a:t>
            </a:r>
            <a:endParaRPr lang="es-CL" sz="3000" dirty="0"/>
          </a:p>
        </p:txBody>
      </p:sp>
      <p:sp>
        <p:nvSpPr>
          <p:cNvPr id="7" name="Título 1">
            <a:extLst>
              <a:ext uri="{FF2B5EF4-FFF2-40B4-BE49-F238E27FC236}">
                <a16:creationId xmlns:a16="http://schemas.microsoft.com/office/drawing/2014/main" id="{F9972DAD-57C9-E3E7-53EE-3406F537B02E}"/>
              </a:ext>
            </a:extLst>
          </p:cNvPr>
          <p:cNvSpPr txBox="1">
            <a:spLocks/>
          </p:cNvSpPr>
          <p:nvPr/>
        </p:nvSpPr>
        <p:spPr>
          <a:xfrm>
            <a:off x="14897339" y="3961226"/>
            <a:ext cx="1066800"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6000" dirty="0">
                <a:latin typeface="Arial Black" panose="020B0604020202020204" pitchFamily="34" charset="0"/>
                <a:cs typeface="Arial Black" panose="020B0604020202020204" pitchFamily="34" charset="0"/>
              </a:rPr>
              <a:t>04</a:t>
            </a:r>
          </a:p>
        </p:txBody>
      </p:sp>
      <p:sp>
        <p:nvSpPr>
          <p:cNvPr id="8" name="Título 1">
            <a:extLst>
              <a:ext uri="{FF2B5EF4-FFF2-40B4-BE49-F238E27FC236}">
                <a16:creationId xmlns:a16="http://schemas.microsoft.com/office/drawing/2014/main" id="{9B0AD79C-B948-3632-A557-80CD6E37BF2E}"/>
              </a:ext>
            </a:extLst>
          </p:cNvPr>
          <p:cNvSpPr txBox="1">
            <a:spLocks/>
          </p:cNvSpPr>
          <p:nvPr/>
        </p:nvSpPr>
        <p:spPr>
          <a:xfrm>
            <a:off x="14876207" y="4810888"/>
            <a:ext cx="4579097" cy="492443"/>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3200" dirty="0"/>
              <a:t>Servicios sin servidor</a:t>
            </a:r>
            <a:endParaRPr lang="es-CL" sz="3000" dirty="0"/>
          </a:p>
        </p:txBody>
      </p:sp>
    </p:spTree>
    <p:extLst>
      <p:ext uri="{BB962C8B-B14F-4D97-AF65-F5344CB8AC3E}">
        <p14:creationId xmlns:p14="http://schemas.microsoft.com/office/powerpoint/2010/main" val="397944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MX" dirty="0"/>
              <a:t>Objetivo </a:t>
            </a:r>
            <a:endParaRPr lang="es-CL" dirty="0"/>
          </a:p>
        </p:txBody>
      </p:sp>
      <p:sp>
        <p:nvSpPr>
          <p:cNvPr id="3" name="CuadroTexto 2">
            <a:extLst>
              <a:ext uri="{FF2B5EF4-FFF2-40B4-BE49-F238E27FC236}">
                <a16:creationId xmlns:a16="http://schemas.microsoft.com/office/drawing/2014/main" id="{AB74B2C0-9939-C76B-F8E0-60AE6C7D2A75}"/>
              </a:ext>
            </a:extLst>
          </p:cNvPr>
          <p:cNvSpPr txBox="1"/>
          <p:nvPr/>
        </p:nvSpPr>
        <p:spPr>
          <a:xfrm>
            <a:off x="630768" y="3403664"/>
            <a:ext cx="13078882" cy="5909310"/>
          </a:xfrm>
          <a:prstGeom prst="rect">
            <a:avLst/>
          </a:prstGeom>
          <a:noFill/>
        </p:spPr>
        <p:txBody>
          <a:bodyPr wrap="square" rtlCol="0">
            <a:spAutoFit/>
          </a:bodyPr>
          <a:lstStyle/>
          <a:p>
            <a:pPr algn="l"/>
            <a:r>
              <a:rPr lang="es-MX" sz="4000" b="0" i="0" u="none" strike="noStrike" baseline="0" dirty="0">
                <a:latin typeface="AmazonEmber-Light"/>
              </a:rPr>
              <a:t>En este módulo, aprenderá a hacer</a:t>
            </a:r>
          </a:p>
          <a:p>
            <a:pPr algn="l"/>
            <a:r>
              <a:rPr lang="es-CL" sz="4000" b="0" i="0" u="none" strike="noStrike" baseline="0" dirty="0">
                <a:latin typeface="AmazonEmber-Light"/>
              </a:rPr>
              <a:t>lo siguiente:</a:t>
            </a:r>
          </a:p>
          <a:p>
            <a:pPr algn="l"/>
            <a:endParaRPr lang="es-CL" sz="4000" b="0" i="0" u="none" strike="noStrike" baseline="0" dirty="0">
              <a:latin typeface="AmazonEmber-Light"/>
            </a:endParaRPr>
          </a:p>
          <a:p>
            <a:pPr algn="l"/>
            <a:r>
              <a:rPr lang="es-MX" sz="4000" b="0" i="0" u="none" strike="noStrike" baseline="0" dirty="0">
                <a:latin typeface="ArialMT"/>
              </a:rPr>
              <a:t>• </a:t>
            </a:r>
            <a:r>
              <a:rPr lang="es-MX" sz="4000" b="0" i="0" u="none" strike="noStrike" baseline="0" dirty="0">
                <a:latin typeface="AmazonEmber-Light"/>
              </a:rPr>
              <a:t>Describir los distintos servicios de cómputo existentes en AWS.</a:t>
            </a:r>
          </a:p>
          <a:p>
            <a:pPr algn="l"/>
            <a:endParaRPr lang="es-MX" sz="4000" b="0" i="0" u="none" strike="noStrike" baseline="0" dirty="0">
              <a:latin typeface="AmazonEmber-Light"/>
            </a:endParaRPr>
          </a:p>
          <a:p>
            <a:pPr algn="l"/>
            <a:r>
              <a:rPr lang="es-MX" sz="4000" b="0" i="0" u="none" strike="noStrike" baseline="0" dirty="0">
                <a:latin typeface="ArialMT"/>
              </a:rPr>
              <a:t>• </a:t>
            </a:r>
            <a:r>
              <a:rPr lang="es-MX" sz="4000" dirty="0">
                <a:latin typeface="AmazonEmber-Light"/>
              </a:rPr>
              <a:t>Describir los servicios de máquinas virtuales y contenedores</a:t>
            </a:r>
            <a:endParaRPr lang="es-MX" sz="4000" b="0" i="0" u="none" strike="noStrike" baseline="0" dirty="0">
              <a:latin typeface="AmazonEmber-Light"/>
            </a:endParaRPr>
          </a:p>
          <a:p>
            <a:pPr algn="l"/>
            <a:endParaRPr lang="es-MX" sz="4000" b="0" i="0" u="none" strike="noStrike" baseline="0" dirty="0">
              <a:latin typeface="AmazonEmber-Light"/>
            </a:endParaRPr>
          </a:p>
          <a:p>
            <a:pPr algn="l"/>
            <a:r>
              <a:rPr lang="es-MX" sz="4000" b="0" i="0" u="none" strike="noStrike" baseline="0" dirty="0">
                <a:latin typeface="ArialMT"/>
              </a:rPr>
              <a:t>• </a:t>
            </a:r>
            <a:r>
              <a:rPr lang="es-MX" sz="4000" b="0" i="0" u="none" strike="noStrike" baseline="0" dirty="0">
                <a:latin typeface="AmazonEmber-Light"/>
              </a:rPr>
              <a:t>Describir que son los servicios sin servidor y su uso</a:t>
            </a:r>
          </a:p>
          <a:p>
            <a:pPr algn="just"/>
            <a:endParaRPr lang="es-CL" dirty="0">
              <a:solidFill>
                <a:schemeClr val="tx1"/>
              </a:solidFill>
            </a:endParaRPr>
          </a:p>
        </p:txBody>
      </p:sp>
      <p:pic>
        <p:nvPicPr>
          <p:cNvPr id="5" name="Imagen 4">
            <a:extLst>
              <a:ext uri="{FF2B5EF4-FFF2-40B4-BE49-F238E27FC236}">
                <a16:creationId xmlns:a16="http://schemas.microsoft.com/office/drawing/2014/main" id="{5628E7B3-0A9E-7454-8A33-F7F2D9556407}"/>
              </a:ext>
            </a:extLst>
          </p:cNvPr>
          <p:cNvPicPr>
            <a:picLocks noChangeAspect="1"/>
          </p:cNvPicPr>
          <p:nvPr/>
        </p:nvPicPr>
        <p:blipFill>
          <a:blip r:embed="rId2"/>
          <a:stretch>
            <a:fillRect/>
          </a:stretch>
        </p:blipFill>
        <p:spPr>
          <a:xfrm>
            <a:off x="13938249" y="2378075"/>
            <a:ext cx="5542088" cy="3672468"/>
          </a:xfrm>
          <a:prstGeom prst="rect">
            <a:avLst/>
          </a:prstGeom>
        </p:spPr>
      </p:pic>
    </p:spTree>
    <p:extLst>
      <p:ext uri="{BB962C8B-B14F-4D97-AF65-F5344CB8AC3E}">
        <p14:creationId xmlns:p14="http://schemas.microsoft.com/office/powerpoint/2010/main" val="214962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87A9F761-F66D-564C-A85F-5D24B1E7B998}"/>
              </a:ext>
            </a:extLst>
          </p:cNvPr>
          <p:cNvSpPr>
            <a:spLocks noGrp="1"/>
          </p:cNvSpPr>
          <p:nvPr>
            <p:ph type="title"/>
          </p:nvPr>
        </p:nvSpPr>
        <p:spPr>
          <a:xfrm>
            <a:off x="4413250" y="7559675"/>
            <a:ext cx="10134600" cy="1015663"/>
          </a:xfrm>
        </p:spPr>
        <p:txBody>
          <a:bodyPr/>
          <a:lstStyle/>
          <a:p>
            <a:r>
              <a:rPr lang="es-CL" sz="6600" dirty="0"/>
              <a:t>Servicios de cómputo</a:t>
            </a:r>
          </a:p>
        </p:txBody>
      </p:sp>
      <p:sp>
        <p:nvSpPr>
          <p:cNvPr id="4" name="Título 1">
            <a:extLst>
              <a:ext uri="{FF2B5EF4-FFF2-40B4-BE49-F238E27FC236}">
                <a16:creationId xmlns:a16="http://schemas.microsoft.com/office/drawing/2014/main" id="{DC622BE7-4A49-A749-B2F2-EA3AD97A1AEF}"/>
              </a:ext>
            </a:extLst>
          </p:cNvPr>
          <p:cNvSpPr txBox="1">
            <a:spLocks/>
          </p:cNvSpPr>
          <p:nvPr/>
        </p:nvSpPr>
        <p:spPr>
          <a:xfrm>
            <a:off x="12677531" y="6082347"/>
            <a:ext cx="1905000" cy="147732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r"/>
            <a:r>
              <a:rPr lang="es-CL" sz="9600" dirty="0">
                <a:latin typeface="Arial Black" panose="020B0604020202020204" pitchFamily="34" charset="0"/>
                <a:cs typeface="Arial Black" panose="020B0604020202020204" pitchFamily="34" charset="0"/>
              </a:rPr>
              <a:t>01</a:t>
            </a:r>
          </a:p>
        </p:txBody>
      </p:sp>
    </p:spTree>
    <p:extLst>
      <p:ext uri="{BB962C8B-B14F-4D97-AF65-F5344CB8AC3E}">
        <p14:creationId xmlns:p14="http://schemas.microsoft.com/office/powerpoint/2010/main" val="3117571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Graphic showing icons for Amazon EC2, EC2 Auto Scaling, Amazon ECR, Amazon ECS, VMware Cloud on AWS, Elastic Beanstalk, AWS Lambda, EKS, Lightsail, AWS Batch, AWS Fargate, and AWS Serverless Application Repository. Only EC2, ECR, ECS, Beanstalk, Lambda, and EKS are highlighted">
            <a:extLst>
              <a:ext uri="{FF2B5EF4-FFF2-40B4-BE49-F238E27FC236}">
                <a16:creationId xmlns:a16="http://schemas.microsoft.com/office/drawing/2014/main" id="{274337F7-4423-EAA3-7465-3A582C328F63}"/>
              </a:ext>
            </a:extLst>
          </p:cNvPr>
          <p:cNvGrpSpPr/>
          <p:nvPr/>
        </p:nvGrpSpPr>
        <p:grpSpPr>
          <a:xfrm>
            <a:off x="4108450" y="4435475"/>
            <a:ext cx="10728975" cy="4313950"/>
            <a:chOff x="582792" y="2029218"/>
            <a:chExt cx="10728975" cy="4313950"/>
          </a:xfrm>
        </p:grpSpPr>
        <p:grpSp>
          <p:nvGrpSpPr>
            <p:cNvPr id="3" name="Group 50" descr="Graphic showing icons for Amazon EC2, EC2 Auto Scaling, Amazon ECR, Amazon ECS, VMware Cloud on AWS, Elastic Beanstalk, AWS Lambda, EKS, Lightsail, AWS Batch, AWS Fargate, and AWS Serverless Application Repository. Only EC2, ECR, ECS, Beanstalk, Lambda, and EKS are highlighted">
              <a:extLst>
                <a:ext uri="{FF2B5EF4-FFF2-40B4-BE49-F238E27FC236}">
                  <a16:creationId xmlns:a16="http://schemas.microsoft.com/office/drawing/2014/main" id="{25BF8B59-C746-5365-FCBB-E6F8C497E7EB}"/>
                </a:ext>
              </a:extLst>
            </p:cNvPr>
            <p:cNvGrpSpPr/>
            <p:nvPr/>
          </p:nvGrpSpPr>
          <p:grpSpPr>
            <a:xfrm>
              <a:off x="686444" y="2128651"/>
              <a:ext cx="10625323" cy="4214517"/>
              <a:chOff x="686444" y="1554480"/>
              <a:chExt cx="10625323" cy="4214517"/>
            </a:xfrm>
          </p:grpSpPr>
          <p:sp>
            <p:nvSpPr>
              <p:cNvPr id="14" name="TextBox 5">
                <a:extLst>
                  <a:ext uri="{FF2B5EF4-FFF2-40B4-BE49-F238E27FC236}">
                    <a16:creationId xmlns:a16="http://schemas.microsoft.com/office/drawing/2014/main" id="{13D6F188-8F46-50F2-7ECC-587C31105CBD}"/>
                  </a:ext>
                </a:extLst>
              </p:cNvPr>
              <p:cNvSpPr txBox="1"/>
              <p:nvPr/>
            </p:nvSpPr>
            <p:spPr>
              <a:xfrm>
                <a:off x="686444" y="2138996"/>
                <a:ext cx="1513305" cy="307777"/>
              </a:xfrm>
              <a:prstGeom prst="rect">
                <a:avLst/>
              </a:prstGeom>
              <a:noFill/>
            </p:spPr>
            <p:txBody>
              <a:bodyPr wrap="square" rtlCol="0">
                <a:spAutoFit/>
              </a:bodyPr>
              <a:lstStyle/>
              <a:p>
                <a:pPr algn="ctr" rtl="0"/>
                <a:r>
                  <a:rPr lang="es-ES" sz="1400"/>
                  <a:t>Amazon EC2</a:t>
                </a:r>
              </a:p>
            </p:txBody>
          </p:sp>
          <p:pic>
            <p:nvPicPr>
              <p:cNvPr id="15" name="Graphic 6">
                <a:extLst>
                  <a:ext uri="{FF2B5EF4-FFF2-40B4-BE49-F238E27FC236}">
                    <a16:creationId xmlns:a16="http://schemas.microsoft.com/office/drawing/2014/main" id="{40FB3E97-7D2A-70EA-CAD7-EC2414EF08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8720" y="1554480"/>
                <a:ext cx="548640" cy="548640"/>
              </a:xfrm>
              <a:prstGeom prst="rect">
                <a:avLst/>
              </a:prstGeom>
            </p:spPr>
          </p:pic>
          <p:sp>
            <p:nvSpPr>
              <p:cNvPr id="16" name="TextBox 7">
                <a:extLst>
                  <a:ext uri="{FF2B5EF4-FFF2-40B4-BE49-F238E27FC236}">
                    <a16:creationId xmlns:a16="http://schemas.microsoft.com/office/drawing/2014/main" id="{E78FB4C8-8EF3-A025-825F-041CDFC8A2D0}"/>
                  </a:ext>
                </a:extLst>
              </p:cNvPr>
              <p:cNvSpPr txBox="1"/>
              <p:nvPr/>
            </p:nvSpPr>
            <p:spPr>
              <a:xfrm>
                <a:off x="2939533" y="2128363"/>
                <a:ext cx="1513305" cy="523220"/>
              </a:xfrm>
              <a:prstGeom prst="rect">
                <a:avLst/>
              </a:prstGeom>
              <a:noFill/>
            </p:spPr>
            <p:txBody>
              <a:bodyPr wrap="square" rtlCol="0">
                <a:spAutoFit/>
              </a:bodyPr>
              <a:lstStyle/>
              <a:p>
                <a:pPr algn="ctr" rtl="0"/>
                <a:r>
                  <a:rPr lang="es-ES" sz="1400"/>
                  <a:t>Amazon EC2 </a:t>
                </a:r>
                <a:br>
                  <a:rPr lang="en-US" sz="1400" dirty="0"/>
                </a:br>
                <a:r>
                  <a:rPr lang="es-ES" sz="1400"/>
                  <a:t>Auto Scaling</a:t>
                </a:r>
              </a:p>
            </p:txBody>
          </p:sp>
          <p:pic>
            <p:nvPicPr>
              <p:cNvPr id="17" name="Graphic 8">
                <a:extLst>
                  <a:ext uri="{FF2B5EF4-FFF2-40B4-BE49-F238E27FC236}">
                    <a16:creationId xmlns:a16="http://schemas.microsoft.com/office/drawing/2014/main" id="{E6512EB9-DD1C-73B0-C84E-2F180B98E7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52277" y="1554480"/>
                <a:ext cx="548640" cy="548640"/>
              </a:xfrm>
              <a:prstGeom prst="rect">
                <a:avLst/>
              </a:prstGeom>
            </p:spPr>
          </p:pic>
          <p:sp>
            <p:nvSpPr>
              <p:cNvPr id="18" name="TextBox 9">
                <a:extLst>
                  <a:ext uri="{FF2B5EF4-FFF2-40B4-BE49-F238E27FC236}">
                    <a16:creationId xmlns:a16="http://schemas.microsoft.com/office/drawing/2014/main" id="{A83706FC-6168-2D35-86DD-0AAD70D5CFC8}"/>
                  </a:ext>
                </a:extLst>
              </p:cNvPr>
              <p:cNvSpPr txBox="1"/>
              <p:nvPr/>
            </p:nvSpPr>
            <p:spPr>
              <a:xfrm>
                <a:off x="5101214" y="2138996"/>
                <a:ext cx="1759699" cy="738664"/>
              </a:xfrm>
              <a:prstGeom prst="rect">
                <a:avLst/>
              </a:prstGeom>
              <a:noFill/>
            </p:spPr>
            <p:txBody>
              <a:bodyPr wrap="square" rtlCol="0">
                <a:spAutoFit/>
              </a:bodyPr>
              <a:lstStyle/>
              <a:p>
                <a:pPr algn="ctr" rtl="0"/>
                <a:r>
                  <a:rPr lang="es-ES" sz="1400"/>
                  <a:t>Amazon Elastic </a:t>
                </a:r>
                <a:br>
                  <a:rPr lang="en-US" sz="1400" dirty="0"/>
                </a:br>
                <a:r>
                  <a:rPr lang="es-ES" sz="1400"/>
                  <a:t>Container Registry (Amazon ECR)</a:t>
                </a:r>
              </a:p>
            </p:txBody>
          </p:sp>
          <p:pic>
            <p:nvPicPr>
              <p:cNvPr id="19" name="Graphic 10">
                <a:extLst>
                  <a:ext uri="{FF2B5EF4-FFF2-40B4-BE49-F238E27FC236}">
                    <a16:creationId xmlns:a16="http://schemas.microsoft.com/office/drawing/2014/main" id="{F97743AD-2E70-D8D3-0A64-F86A1467F7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15834" y="1554480"/>
                <a:ext cx="548640" cy="548640"/>
              </a:xfrm>
              <a:prstGeom prst="rect">
                <a:avLst/>
              </a:prstGeom>
            </p:spPr>
          </p:pic>
          <p:sp>
            <p:nvSpPr>
              <p:cNvPr id="20" name="TextBox 11">
                <a:extLst>
                  <a:ext uri="{FF2B5EF4-FFF2-40B4-BE49-F238E27FC236}">
                    <a16:creationId xmlns:a16="http://schemas.microsoft.com/office/drawing/2014/main" id="{3BB71D7D-ACFF-A3B4-0382-C9A43799EB7F}"/>
                  </a:ext>
                </a:extLst>
              </p:cNvPr>
              <p:cNvSpPr txBox="1"/>
              <p:nvPr/>
            </p:nvSpPr>
            <p:spPr>
              <a:xfrm>
                <a:off x="7369509" y="2138996"/>
                <a:ext cx="1759699" cy="738664"/>
              </a:xfrm>
              <a:prstGeom prst="rect">
                <a:avLst/>
              </a:prstGeom>
              <a:noFill/>
            </p:spPr>
            <p:txBody>
              <a:bodyPr wrap="square" rtlCol="0">
                <a:spAutoFit/>
              </a:bodyPr>
              <a:lstStyle/>
              <a:p>
                <a:pPr algn="ctr" rtl="0"/>
                <a:r>
                  <a:rPr lang="es-ES" sz="1400" dirty="0"/>
                  <a:t>Amazon </a:t>
                </a:r>
                <a:r>
                  <a:rPr lang="es-ES" sz="1400" dirty="0" err="1"/>
                  <a:t>Elastic</a:t>
                </a:r>
                <a:r>
                  <a:rPr lang="es-ES" sz="1400" dirty="0"/>
                  <a:t> </a:t>
                </a:r>
                <a:br>
                  <a:rPr lang="en-US" sz="1400" dirty="0"/>
                </a:br>
                <a:r>
                  <a:rPr lang="es-ES" sz="1400" dirty="0"/>
                  <a:t>Container </a:t>
                </a:r>
                <a:r>
                  <a:rPr lang="es-ES" sz="1400" dirty="0" err="1"/>
                  <a:t>Service</a:t>
                </a:r>
                <a:r>
                  <a:rPr lang="es-ES" sz="1400" dirty="0"/>
                  <a:t> (Amazon ECS)</a:t>
                </a:r>
              </a:p>
            </p:txBody>
          </p:sp>
          <p:pic>
            <p:nvPicPr>
              <p:cNvPr id="21" name="Graphic 12">
                <a:extLst>
                  <a:ext uri="{FF2B5EF4-FFF2-40B4-BE49-F238E27FC236}">
                    <a16:creationId xmlns:a16="http://schemas.microsoft.com/office/drawing/2014/main" id="{DCBC662C-2639-7036-E3F8-BFF9B70F7C7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79391" y="1554480"/>
                <a:ext cx="548640" cy="548640"/>
              </a:xfrm>
              <a:prstGeom prst="rect">
                <a:avLst/>
              </a:prstGeom>
            </p:spPr>
          </p:pic>
          <p:sp>
            <p:nvSpPr>
              <p:cNvPr id="22" name="TextBox 13">
                <a:extLst>
                  <a:ext uri="{FF2B5EF4-FFF2-40B4-BE49-F238E27FC236}">
                    <a16:creationId xmlns:a16="http://schemas.microsoft.com/office/drawing/2014/main" id="{9BAF0E41-6C9F-FBC0-4FD1-5A854052878D}"/>
                  </a:ext>
                </a:extLst>
              </p:cNvPr>
              <p:cNvSpPr txBox="1"/>
              <p:nvPr/>
            </p:nvSpPr>
            <p:spPr>
              <a:xfrm>
                <a:off x="810828" y="3701235"/>
                <a:ext cx="1300855" cy="523220"/>
              </a:xfrm>
              <a:prstGeom prst="rect">
                <a:avLst/>
              </a:prstGeom>
              <a:noFill/>
            </p:spPr>
            <p:txBody>
              <a:bodyPr wrap="square" rtlCol="0">
                <a:spAutoFit/>
              </a:bodyPr>
              <a:lstStyle/>
              <a:p>
                <a:pPr algn="ctr" rtl="0"/>
                <a:r>
                  <a:rPr lang="es-ES" sz="1400"/>
                  <a:t>AWS Elastic </a:t>
                </a:r>
                <a:br>
                  <a:rPr lang="en-US" sz="1400" dirty="0"/>
                </a:br>
                <a:r>
                  <a:rPr lang="es-ES" sz="1400"/>
                  <a:t>Beanstalk</a:t>
                </a:r>
              </a:p>
            </p:txBody>
          </p:sp>
          <p:pic>
            <p:nvPicPr>
              <p:cNvPr id="23" name="Graphic 14">
                <a:extLst>
                  <a:ext uri="{FF2B5EF4-FFF2-40B4-BE49-F238E27FC236}">
                    <a16:creationId xmlns:a16="http://schemas.microsoft.com/office/drawing/2014/main" id="{2BCA9B8F-D4C8-AE37-23D1-CFE0E58D02B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88720" y="3108960"/>
                <a:ext cx="548640" cy="548640"/>
              </a:xfrm>
              <a:prstGeom prst="rect">
                <a:avLst/>
              </a:prstGeom>
            </p:spPr>
          </p:pic>
          <p:sp>
            <p:nvSpPr>
              <p:cNvPr id="24" name="TextBox 16">
                <a:extLst>
                  <a:ext uri="{FF2B5EF4-FFF2-40B4-BE49-F238E27FC236}">
                    <a16:creationId xmlns:a16="http://schemas.microsoft.com/office/drawing/2014/main" id="{2B3F3641-0ABE-B2C5-EAAB-81420D46ADEB}"/>
                  </a:ext>
                </a:extLst>
              </p:cNvPr>
              <p:cNvSpPr txBox="1"/>
              <p:nvPr/>
            </p:nvSpPr>
            <p:spPr>
              <a:xfrm>
                <a:off x="2957929" y="3690603"/>
                <a:ext cx="1528359" cy="307777"/>
              </a:xfrm>
              <a:prstGeom prst="rect">
                <a:avLst/>
              </a:prstGeom>
              <a:noFill/>
            </p:spPr>
            <p:txBody>
              <a:bodyPr wrap="square" rtlCol="0">
                <a:spAutoFit/>
              </a:bodyPr>
              <a:lstStyle/>
              <a:p>
                <a:pPr algn="ctr" rtl="0"/>
                <a:r>
                  <a:rPr lang="es-ES" sz="1400"/>
                  <a:t>AWS Lambda</a:t>
                </a:r>
              </a:p>
            </p:txBody>
          </p:sp>
          <p:pic>
            <p:nvPicPr>
              <p:cNvPr id="25" name="Graphic 17">
                <a:extLst>
                  <a:ext uri="{FF2B5EF4-FFF2-40B4-BE49-F238E27FC236}">
                    <a16:creationId xmlns:a16="http://schemas.microsoft.com/office/drawing/2014/main" id="{BBCBD0B0-098B-F9BF-AB23-B0F978B29DF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56432" y="3108960"/>
                <a:ext cx="548640" cy="548640"/>
              </a:xfrm>
              <a:prstGeom prst="rect">
                <a:avLst/>
              </a:prstGeom>
            </p:spPr>
          </p:pic>
          <p:sp>
            <p:nvSpPr>
              <p:cNvPr id="26" name="TextBox 18">
                <a:extLst>
                  <a:ext uri="{FF2B5EF4-FFF2-40B4-BE49-F238E27FC236}">
                    <a16:creationId xmlns:a16="http://schemas.microsoft.com/office/drawing/2014/main" id="{81A4730C-DC6C-A7A2-6711-20B311F6C294}"/>
                  </a:ext>
                </a:extLst>
              </p:cNvPr>
              <p:cNvSpPr txBox="1"/>
              <p:nvPr/>
            </p:nvSpPr>
            <p:spPr>
              <a:xfrm>
                <a:off x="7451096" y="3689052"/>
                <a:ext cx="1612946" cy="307777"/>
              </a:xfrm>
              <a:prstGeom prst="rect">
                <a:avLst/>
              </a:prstGeom>
              <a:noFill/>
            </p:spPr>
            <p:txBody>
              <a:bodyPr wrap="square" rtlCol="0">
                <a:spAutoFit/>
              </a:bodyPr>
              <a:lstStyle/>
              <a:p>
                <a:pPr algn="ctr" rtl="0"/>
                <a:r>
                  <a:rPr lang="es-ES" sz="1400"/>
                  <a:t>Amazon Lightsail</a:t>
                </a:r>
              </a:p>
            </p:txBody>
          </p:sp>
          <p:pic>
            <p:nvPicPr>
              <p:cNvPr id="27" name="Graphic 19">
                <a:extLst>
                  <a:ext uri="{FF2B5EF4-FFF2-40B4-BE49-F238E27FC236}">
                    <a16:creationId xmlns:a16="http://schemas.microsoft.com/office/drawing/2014/main" id="{C9A576AA-5B03-CC5D-106D-BD0610324E7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982712" y="3108960"/>
                <a:ext cx="548640" cy="548640"/>
              </a:xfrm>
              <a:prstGeom prst="rect">
                <a:avLst/>
              </a:prstGeom>
            </p:spPr>
          </p:pic>
          <p:sp>
            <p:nvSpPr>
              <p:cNvPr id="28" name="TextBox 15">
                <a:extLst>
                  <a:ext uri="{FF2B5EF4-FFF2-40B4-BE49-F238E27FC236}">
                    <a16:creationId xmlns:a16="http://schemas.microsoft.com/office/drawing/2014/main" id="{35AE3B12-B00D-8D19-1082-89C37798EB92}"/>
                  </a:ext>
                </a:extLst>
              </p:cNvPr>
              <p:cNvSpPr txBox="1"/>
              <p:nvPr/>
            </p:nvSpPr>
            <p:spPr>
              <a:xfrm>
                <a:off x="5099191" y="3682050"/>
                <a:ext cx="1759699" cy="738664"/>
              </a:xfrm>
              <a:prstGeom prst="rect">
                <a:avLst/>
              </a:prstGeom>
              <a:noFill/>
            </p:spPr>
            <p:txBody>
              <a:bodyPr wrap="square" rtlCol="0">
                <a:spAutoFit/>
              </a:bodyPr>
              <a:lstStyle/>
              <a:p>
                <a:pPr algn="ctr" rtl="0"/>
                <a:r>
                  <a:rPr lang="es-ES" sz="1400"/>
                  <a:t>Amazon Elastic </a:t>
                </a:r>
                <a:br>
                  <a:rPr lang="en-US" sz="1400" dirty="0"/>
                </a:br>
                <a:r>
                  <a:rPr lang="es-ES" sz="1400"/>
                  <a:t>Kubernetes Service (Amazon EKS)</a:t>
                </a:r>
                <a:endParaRPr lang="en-US" sz="1100" dirty="0"/>
              </a:p>
            </p:txBody>
          </p:sp>
          <p:pic>
            <p:nvPicPr>
              <p:cNvPr id="29" name="Graphic 20">
                <a:extLst>
                  <a:ext uri="{FF2B5EF4-FFF2-40B4-BE49-F238E27FC236}">
                    <a16:creationId xmlns:a16="http://schemas.microsoft.com/office/drawing/2014/main" id="{44F4831F-8FB4-BC44-33E6-F7F04F08E80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715000" y="3108960"/>
                <a:ext cx="548640" cy="548640"/>
              </a:xfrm>
              <a:prstGeom prst="rect">
                <a:avLst/>
              </a:prstGeom>
            </p:spPr>
          </p:pic>
          <p:sp>
            <p:nvSpPr>
              <p:cNvPr id="30" name="TextBox 21">
                <a:extLst>
                  <a:ext uri="{FF2B5EF4-FFF2-40B4-BE49-F238E27FC236}">
                    <a16:creationId xmlns:a16="http://schemas.microsoft.com/office/drawing/2014/main" id="{BA542D94-A533-DA72-3A63-B190ECD6B27D}"/>
                  </a:ext>
                </a:extLst>
              </p:cNvPr>
              <p:cNvSpPr txBox="1"/>
              <p:nvPr/>
            </p:nvSpPr>
            <p:spPr>
              <a:xfrm>
                <a:off x="2968563" y="5246551"/>
                <a:ext cx="1528359" cy="307777"/>
              </a:xfrm>
              <a:prstGeom prst="rect">
                <a:avLst/>
              </a:prstGeom>
              <a:noFill/>
            </p:spPr>
            <p:txBody>
              <a:bodyPr wrap="square" rtlCol="0">
                <a:spAutoFit/>
              </a:bodyPr>
              <a:lstStyle/>
              <a:p>
                <a:pPr algn="ctr" rtl="0"/>
                <a:r>
                  <a:rPr lang="es-ES" sz="1400"/>
                  <a:t>AWS Fargate</a:t>
                </a:r>
              </a:p>
            </p:txBody>
          </p:sp>
          <p:pic>
            <p:nvPicPr>
              <p:cNvPr id="31" name="Graphic 23">
                <a:extLst>
                  <a:ext uri="{FF2B5EF4-FFF2-40B4-BE49-F238E27FC236}">
                    <a16:creationId xmlns:a16="http://schemas.microsoft.com/office/drawing/2014/main" id="{ED8DB6F4-97CE-5A33-D6FD-6ACD22D20E1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456432" y="4663440"/>
                <a:ext cx="548640" cy="548640"/>
              </a:xfrm>
              <a:prstGeom prst="rect">
                <a:avLst/>
              </a:prstGeom>
            </p:spPr>
          </p:pic>
          <p:sp>
            <p:nvSpPr>
              <p:cNvPr id="32" name="TextBox 22">
                <a:extLst>
                  <a:ext uri="{FF2B5EF4-FFF2-40B4-BE49-F238E27FC236}">
                    <a16:creationId xmlns:a16="http://schemas.microsoft.com/office/drawing/2014/main" id="{95226174-4636-4827-6914-0E42EA6A7AC0}"/>
                  </a:ext>
                </a:extLst>
              </p:cNvPr>
              <p:cNvSpPr txBox="1"/>
              <p:nvPr/>
            </p:nvSpPr>
            <p:spPr>
              <a:xfrm>
                <a:off x="5293431" y="5246549"/>
                <a:ext cx="1421567" cy="307777"/>
              </a:xfrm>
              <a:prstGeom prst="rect">
                <a:avLst/>
              </a:prstGeom>
              <a:noFill/>
            </p:spPr>
            <p:txBody>
              <a:bodyPr wrap="square" rtlCol="0">
                <a:spAutoFit/>
              </a:bodyPr>
              <a:lstStyle/>
              <a:p>
                <a:pPr algn="ctr" rtl="0"/>
                <a:r>
                  <a:rPr lang="es-ES" sz="1400"/>
                  <a:t>AWS Outposts</a:t>
                </a:r>
              </a:p>
            </p:txBody>
          </p:sp>
          <p:pic>
            <p:nvPicPr>
              <p:cNvPr id="33" name="Graphic 24">
                <a:extLst>
                  <a:ext uri="{FF2B5EF4-FFF2-40B4-BE49-F238E27FC236}">
                    <a16:creationId xmlns:a16="http://schemas.microsoft.com/office/drawing/2014/main" id="{97F9B67D-5EAA-DB9F-535A-BE2A701F2A3B}"/>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715000" y="4663440"/>
                <a:ext cx="548640" cy="548640"/>
              </a:xfrm>
              <a:prstGeom prst="rect">
                <a:avLst/>
              </a:prstGeom>
            </p:spPr>
          </p:pic>
          <p:sp>
            <p:nvSpPr>
              <p:cNvPr id="34" name="TextBox 25">
                <a:extLst>
                  <a:ext uri="{FF2B5EF4-FFF2-40B4-BE49-F238E27FC236}">
                    <a16:creationId xmlns:a16="http://schemas.microsoft.com/office/drawing/2014/main" id="{5F75BC9F-3E9D-24CD-0D39-12DA70116D9E}"/>
                  </a:ext>
                </a:extLst>
              </p:cNvPr>
              <p:cNvSpPr txBox="1"/>
              <p:nvPr/>
            </p:nvSpPr>
            <p:spPr>
              <a:xfrm>
                <a:off x="9748148" y="3682403"/>
                <a:ext cx="1528359" cy="307777"/>
              </a:xfrm>
              <a:prstGeom prst="rect">
                <a:avLst/>
              </a:prstGeom>
              <a:noFill/>
            </p:spPr>
            <p:txBody>
              <a:bodyPr wrap="square" rtlCol="0">
                <a:spAutoFit/>
              </a:bodyPr>
              <a:lstStyle/>
              <a:p>
                <a:pPr algn="ctr" rtl="0"/>
                <a:r>
                  <a:rPr lang="es-ES" sz="1400"/>
                  <a:t>AWS Batch</a:t>
                </a:r>
              </a:p>
            </p:txBody>
          </p:sp>
          <p:pic>
            <p:nvPicPr>
              <p:cNvPr id="35" name="Graphic 26">
                <a:extLst>
                  <a:ext uri="{FF2B5EF4-FFF2-40B4-BE49-F238E27FC236}">
                    <a16:creationId xmlns:a16="http://schemas.microsoft.com/office/drawing/2014/main" id="{9FA38F80-E9FA-449D-EB77-6475B2554859}"/>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241280" y="3108960"/>
                <a:ext cx="548640" cy="548640"/>
              </a:xfrm>
              <a:prstGeom prst="rect">
                <a:avLst/>
              </a:prstGeom>
            </p:spPr>
          </p:pic>
          <p:sp>
            <p:nvSpPr>
              <p:cNvPr id="36" name="TextBox 27">
                <a:extLst>
                  <a:ext uri="{FF2B5EF4-FFF2-40B4-BE49-F238E27FC236}">
                    <a16:creationId xmlns:a16="http://schemas.microsoft.com/office/drawing/2014/main" id="{1A803B7B-BF82-0F10-EABF-C1F5ED4BE5B6}"/>
                  </a:ext>
                </a:extLst>
              </p:cNvPr>
              <p:cNvSpPr txBox="1"/>
              <p:nvPr/>
            </p:nvSpPr>
            <p:spPr>
              <a:xfrm>
                <a:off x="7201021" y="5245777"/>
                <a:ext cx="2134356" cy="523220"/>
              </a:xfrm>
              <a:prstGeom prst="rect">
                <a:avLst/>
              </a:prstGeom>
              <a:noFill/>
            </p:spPr>
            <p:txBody>
              <a:bodyPr wrap="square" rtlCol="0">
                <a:spAutoFit/>
              </a:bodyPr>
              <a:lstStyle/>
              <a:p>
                <a:pPr algn="ctr" rtl="0"/>
                <a:r>
                  <a:rPr lang="es-ES" sz="1400"/>
                  <a:t>AWS Serverless Application Repository</a:t>
                </a:r>
              </a:p>
            </p:txBody>
          </p:sp>
          <p:pic>
            <p:nvPicPr>
              <p:cNvPr id="37" name="Graphic 28">
                <a:extLst>
                  <a:ext uri="{FF2B5EF4-FFF2-40B4-BE49-F238E27FC236}">
                    <a16:creationId xmlns:a16="http://schemas.microsoft.com/office/drawing/2014/main" id="{A4B49731-9288-CD42-7A7B-FFC76758DF4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982712" y="4663440"/>
                <a:ext cx="548640" cy="548640"/>
              </a:xfrm>
              <a:prstGeom prst="rect">
                <a:avLst/>
              </a:prstGeom>
            </p:spPr>
          </p:pic>
          <p:sp>
            <p:nvSpPr>
              <p:cNvPr id="38" name="TextBox 29">
                <a:extLst>
                  <a:ext uri="{FF2B5EF4-FFF2-40B4-BE49-F238E27FC236}">
                    <a16:creationId xmlns:a16="http://schemas.microsoft.com/office/drawing/2014/main" id="{F72032B3-B15B-FC19-7A81-1133555C8973}"/>
                  </a:ext>
                </a:extLst>
              </p:cNvPr>
              <p:cNvSpPr txBox="1"/>
              <p:nvPr/>
            </p:nvSpPr>
            <p:spPr>
              <a:xfrm>
                <a:off x="9722768" y="2131998"/>
                <a:ext cx="1588999" cy="523220"/>
              </a:xfrm>
              <a:prstGeom prst="rect">
                <a:avLst/>
              </a:prstGeom>
              <a:noFill/>
            </p:spPr>
            <p:txBody>
              <a:bodyPr wrap="square" rtlCol="0">
                <a:spAutoFit/>
              </a:bodyPr>
              <a:lstStyle/>
              <a:p>
                <a:pPr algn="ctr" rtl="0"/>
                <a:r>
                  <a:rPr lang="es-ES" sz="1400"/>
                  <a:t>VMware Cloud </a:t>
                </a:r>
                <a:br>
                  <a:rPr lang="en-US" sz="1400" dirty="0"/>
                </a:br>
                <a:r>
                  <a:rPr lang="es-ES" sz="1400"/>
                  <a:t>en AWS</a:t>
                </a:r>
              </a:p>
            </p:txBody>
          </p:sp>
          <p:pic>
            <p:nvPicPr>
              <p:cNvPr id="39" name="Graphic 30">
                <a:extLst>
                  <a:ext uri="{FF2B5EF4-FFF2-40B4-BE49-F238E27FC236}">
                    <a16:creationId xmlns:a16="http://schemas.microsoft.com/office/drawing/2014/main" id="{87B5DE7F-2A16-0B54-E9FA-1A9B139A596D}"/>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242948" y="1554480"/>
                <a:ext cx="548640" cy="548640"/>
              </a:xfrm>
              <a:prstGeom prst="rect">
                <a:avLst/>
              </a:prstGeom>
            </p:spPr>
          </p:pic>
        </p:grpSp>
        <p:sp>
          <p:nvSpPr>
            <p:cNvPr id="4" name="Rectangle 51">
              <a:extLst>
                <a:ext uri="{FF2B5EF4-FFF2-40B4-BE49-F238E27FC236}">
                  <a16:creationId xmlns:a16="http://schemas.microsoft.com/office/drawing/2014/main" id="{DB55865E-8772-B396-B8F8-28F852C03AC0}"/>
                </a:ext>
              </a:extLst>
            </p:cNvPr>
            <p:cNvSpPr/>
            <p:nvPr/>
          </p:nvSpPr>
          <p:spPr>
            <a:xfrm>
              <a:off x="582792" y="2029218"/>
              <a:ext cx="1732377" cy="1422613"/>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b="1" dirty="0">
                <a:solidFill>
                  <a:schemeClr val="tx1"/>
                </a:solidFill>
              </a:endParaRPr>
            </a:p>
          </p:txBody>
        </p:sp>
        <p:sp>
          <p:nvSpPr>
            <p:cNvPr id="5" name="Rectangle 52">
              <a:extLst>
                <a:ext uri="{FF2B5EF4-FFF2-40B4-BE49-F238E27FC236}">
                  <a16:creationId xmlns:a16="http://schemas.microsoft.com/office/drawing/2014/main" id="{F60AFBEB-C849-F203-7101-BFC0BA0D4AF1}"/>
                </a:ext>
              </a:extLst>
            </p:cNvPr>
            <p:cNvSpPr/>
            <p:nvPr/>
          </p:nvSpPr>
          <p:spPr>
            <a:xfrm>
              <a:off x="583135" y="3603376"/>
              <a:ext cx="1732377" cy="1422613"/>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b="1" dirty="0">
                <a:solidFill>
                  <a:schemeClr val="tx1"/>
                </a:solidFill>
              </a:endParaRPr>
            </a:p>
          </p:txBody>
        </p:sp>
        <p:sp>
          <p:nvSpPr>
            <p:cNvPr id="7" name="Rectangle 53">
              <a:extLst>
                <a:ext uri="{FF2B5EF4-FFF2-40B4-BE49-F238E27FC236}">
                  <a16:creationId xmlns:a16="http://schemas.microsoft.com/office/drawing/2014/main" id="{4C8092BF-3F18-7F81-A37B-1F108F7741A7}"/>
                </a:ext>
              </a:extLst>
            </p:cNvPr>
            <p:cNvSpPr/>
            <p:nvPr/>
          </p:nvSpPr>
          <p:spPr>
            <a:xfrm>
              <a:off x="5138025" y="2037846"/>
              <a:ext cx="1732377" cy="1422613"/>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b="1" dirty="0">
                <a:solidFill>
                  <a:schemeClr val="tx1"/>
                </a:solidFill>
              </a:endParaRPr>
            </a:p>
          </p:txBody>
        </p:sp>
        <p:sp>
          <p:nvSpPr>
            <p:cNvPr id="9" name="Rectangle 54">
              <a:extLst>
                <a:ext uri="{FF2B5EF4-FFF2-40B4-BE49-F238E27FC236}">
                  <a16:creationId xmlns:a16="http://schemas.microsoft.com/office/drawing/2014/main" id="{7D0385A6-919B-1D2D-6298-7E1C97D15CFD}"/>
                </a:ext>
              </a:extLst>
            </p:cNvPr>
            <p:cNvSpPr/>
            <p:nvPr/>
          </p:nvSpPr>
          <p:spPr>
            <a:xfrm>
              <a:off x="7377491" y="2029218"/>
              <a:ext cx="1732377" cy="1422613"/>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b="1" dirty="0">
                <a:solidFill>
                  <a:schemeClr val="tx1"/>
                </a:solidFill>
              </a:endParaRPr>
            </a:p>
          </p:txBody>
        </p:sp>
        <p:sp>
          <p:nvSpPr>
            <p:cNvPr id="11" name="Rectangle 56">
              <a:extLst>
                <a:ext uri="{FF2B5EF4-FFF2-40B4-BE49-F238E27FC236}">
                  <a16:creationId xmlns:a16="http://schemas.microsoft.com/office/drawing/2014/main" id="{E3DE3EAB-522F-1FFB-9A1F-5A25D7255946}"/>
                </a:ext>
              </a:extLst>
            </p:cNvPr>
            <p:cNvSpPr/>
            <p:nvPr/>
          </p:nvSpPr>
          <p:spPr>
            <a:xfrm>
              <a:off x="5110949" y="3592491"/>
              <a:ext cx="1732377" cy="1422613"/>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b="1" dirty="0">
                <a:solidFill>
                  <a:schemeClr val="tx1"/>
                </a:solidFill>
              </a:endParaRPr>
            </a:p>
          </p:txBody>
        </p:sp>
        <p:sp>
          <p:nvSpPr>
            <p:cNvPr id="12" name="Rectangle 57">
              <a:extLst>
                <a:ext uri="{FF2B5EF4-FFF2-40B4-BE49-F238E27FC236}">
                  <a16:creationId xmlns:a16="http://schemas.microsoft.com/office/drawing/2014/main" id="{515366C5-74C2-2C3A-3A71-CE6557C1A5CE}"/>
                </a:ext>
              </a:extLst>
            </p:cNvPr>
            <p:cNvSpPr/>
            <p:nvPr/>
          </p:nvSpPr>
          <p:spPr>
            <a:xfrm>
              <a:off x="2825742" y="3600645"/>
              <a:ext cx="1732377" cy="1422613"/>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b="1" dirty="0">
                <a:solidFill>
                  <a:schemeClr val="tx1"/>
                </a:solidFill>
              </a:endParaRPr>
            </a:p>
          </p:txBody>
        </p:sp>
      </p:grpSp>
      <p:sp>
        <p:nvSpPr>
          <p:cNvPr id="41" name="Título 40">
            <a:extLst>
              <a:ext uri="{FF2B5EF4-FFF2-40B4-BE49-F238E27FC236}">
                <a16:creationId xmlns:a16="http://schemas.microsoft.com/office/drawing/2014/main" id="{282A2619-47EA-1ACC-C214-ADC1EA3CBA15}"/>
              </a:ext>
            </a:extLst>
          </p:cNvPr>
          <p:cNvSpPr>
            <a:spLocks noGrp="1"/>
          </p:cNvSpPr>
          <p:nvPr>
            <p:ph type="title"/>
          </p:nvPr>
        </p:nvSpPr>
        <p:spPr/>
        <p:txBody>
          <a:bodyPr/>
          <a:lstStyle/>
          <a:p>
            <a:r>
              <a:rPr lang="es-ES" dirty="0"/>
              <a:t>Servicios de informática de AWS</a:t>
            </a:r>
            <a:endParaRPr lang="es-CL" dirty="0"/>
          </a:p>
        </p:txBody>
      </p:sp>
      <p:sp>
        <p:nvSpPr>
          <p:cNvPr id="47" name="TextBox 58">
            <a:extLst>
              <a:ext uri="{FF2B5EF4-FFF2-40B4-BE49-F238E27FC236}">
                <a16:creationId xmlns:a16="http://schemas.microsoft.com/office/drawing/2014/main" id="{7E9B7BAF-BEED-0A9D-5FD8-499BF925BFA4}"/>
              </a:ext>
            </a:extLst>
          </p:cNvPr>
          <p:cNvSpPr txBox="1"/>
          <p:nvPr/>
        </p:nvSpPr>
        <p:spPr>
          <a:xfrm>
            <a:off x="2073525" y="2285414"/>
            <a:ext cx="15957049" cy="1077218"/>
          </a:xfrm>
          <a:prstGeom prst="rect">
            <a:avLst/>
          </a:prstGeom>
          <a:noFill/>
        </p:spPr>
        <p:txBody>
          <a:bodyPr wrap="square" rtlCol="0">
            <a:spAutoFit/>
          </a:bodyPr>
          <a:lstStyle/>
          <a:p>
            <a:pPr rtl="0"/>
            <a:r>
              <a:rPr lang="es-ES" sz="3200" dirty="0">
                <a:solidFill>
                  <a:schemeClr val="tx1"/>
                </a:solidFill>
                <a:latin typeface="+mn-lt"/>
                <a:ea typeface="Amazon Ember Light" panose="020B0403020204020204" pitchFamily="34" charset="0"/>
                <a:cs typeface="Amazon Ember Light" panose="020B0403020204020204" pitchFamily="34" charset="0"/>
              </a:rPr>
              <a:t>Los principales servicios en la nube son los servicios de cómputo. En esta unidad revisaremos los módulos destacados en la nube de AWS. </a:t>
            </a:r>
            <a:endParaRPr lang="es-ES" sz="1650" b="1" dirty="0">
              <a:solidFill>
                <a:schemeClr val="accent5"/>
              </a:solidFill>
              <a:latin typeface="+mj-lt"/>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702983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6">
            <a:extLst>
              <a:ext uri="{FF2B5EF4-FFF2-40B4-BE49-F238E27FC236}">
                <a16:creationId xmlns:a16="http://schemas.microsoft.com/office/drawing/2014/main" id="{7FCDD947-BB2D-6D47-1860-EFDAF718796C}"/>
              </a:ext>
            </a:extLst>
          </p:cNvPr>
          <p:cNvSpPr/>
          <p:nvPr/>
        </p:nvSpPr>
        <p:spPr>
          <a:xfrm>
            <a:off x="14739546" y="2113478"/>
            <a:ext cx="2752305" cy="748795"/>
          </a:xfrm>
          <a:prstGeom prst="rect">
            <a:avLst/>
          </a:prstGeom>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rtl="0">
              <a:defRPr/>
            </a:pPr>
            <a:r>
              <a:rPr lang="es-ES" sz="2133" dirty="0">
                <a:solidFill>
                  <a:sysClr val="window" lastClr="FFFFFF"/>
                </a:solidFill>
                <a:latin typeface="Amazon Ember Light" charset="0"/>
                <a:ea typeface="Amazon Ember Light" charset="0"/>
                <a:cs typeface="Amazon Ember Light" charset="0"/>
              </a:rPr>
              <a:t>Gobernanza de datos, requisitos legales</a:t>
            </a:r>
          </a:p>
        </p:txBody>
      </p:sp>
      <p:sp>
        <p:nvSpPr>
          <p:cNvPr id="8" name="Rectangle 75">
            <a:extLst>
              <a:ext uri="{FF2B5EF4-FFF2-40B4-BE49-F238E27FC236}">
                <a16:creationId xmlns:a16="http://schemas.microsoft.com/office/drawing/2014/main" id="{1A01071A-86D6-7F81-84D5-AC1BB12DB386}"/>
              </a:ext>
            </a:extLst>
          </p:cNvPr>
          <p:cNvSpPr/>
          <p:nvPr/>
        </p:nvSpPr>
        <p:spPr>
          <a:xfrm>
            <a:off x="15208927" y="3566318"/>
            <a:ext cx="2918192" cy="748795"/>
          </a:xfrm>
          <a:prstGeom prst="rect">
            <a:avLst/>
          </a:prstGeom>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rtl="0">
              <a:defRPr/>
            </a:pPr>
            <a:r>
              <a:rPr lang="es-ES" sz="2133">
                <a:solidFill>
                  <a:sysClr val="window" lastClr="FFFFFF"/>
                </a:solidFill>
                <a:latin typeface="Amazon Ember Light" charset="0"/>
                <a:ea typeface="Amazon Ember Light" charset="0"/>
                <a:cs typeface="Amazon Ember Light" charset="0"/>
              </a:rPr>
              <a:t>Proximidad con los clientes (latencia)</a:t>
            </a:r>
          </a:p>
        </p:txBody>
      </p:sp>
      <p:sp>
        <p:nvSpPr>
          <p:cNvPr id="9" name="Rectangle 77">
            <a:extLst>
              <a:ext uri="{FF2B5EF4-FFF2-40B4-BE49-F238E27FC236}">
                <a16:creationId xmlns:a16="http://schemas.microsoft.com/office/drawing/2014/main" id="{864B1085-F604-97F6-8277-F61DCD87CEBA}"/>
              </a:ext>
            </a:extLst>
          </p:cNvPr>
          <p:cNvSpPr/>
          <p:nvPr/>
        </p:nvSpPr>
        <p:spPr>
          <a:xfrm>
            <a:off x="15672371" y="4841713"/>
            <a:ext cx="2812988" cy="748795"/>
          </a:xfrm>
          <a:prstGeom prst="rect">
            <a:avLst/>
          </a:prstGeom>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rtl="0">
              <a:defRPr/>
            </a:pPr>
            <a:r>
              <a:rPr lang="es-ES" sz="2133">
                <a:solidFill>
                  <a:sysClr val="window" lastClr="FFFFFF"/>
                </a:solidFill>
                <a:latin typeface="Amazon Ember Light" charset="0"/>
                <a:ea typeface="Amazon Ember Light" charset="0"/>
                <a:cs typeface="Amazon Ember Light" charset="0"/>
              </a:rPr>
              <a:t>Servicios disponibles dentro de la región</a:t>
            </a:r>
          </a:p>
        </p:txBody>
      </p:sp>
      <p:sp>
        <p:nvSpPr>
          <p:cNvPr id="10" name="Rectangle 78">
            <a:extLst>
              <a:ext uri="{FF2B5EF4-FFF2-40B4-BE49-F238E27FC236}">
                <a16:creationId xmlns:a16="http://schemas.microsoft.com/office/drawing/2014/main" id="{72B33116-3B3D-4F89-903C-6A3A970B7E61}"/>
              </a:ext>
            </a:extLst>
          </p:cNvPr>
          <p:cNvSpPr/>
          <p:nvPr/>
        </p:nvSpPr>
        <p:spPr>
          <a:xfrm>
            <a:off x="16246834" y="6304109"/>
            <a:ext cx="3287464" cy="748795"/>
          </a:xfrm>
          <a:prstGeom prst="rect">
            <a:avLst/>
          </a:prstGeom>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rtl="0">
              <a:defRPr/>
            </a:pPr>
            <a:r>
              <a:rPr lang="es-ES" sz="2133" dirty="0">
                <a:solidFill>
                  <a:sysClr val="window" lastClr="FFFFFF"/>
                </a:solidFill>
                <a:latin typeface="Amazon Ember Light" charset="0"/>
                <a:ea typeface="Amazon Ember Light" charset="0"/>
                <a:cs typeface="Amazon Ember Light" charset="0"/>
              </a:rPr>
              <a:t>Costos </a:t>
            </a:r>
            <a:br>
              <a:rPr lang="es-ES" sz="2133" dirty="0">
                <a:solidFill>
                  <a:sysClr val="window" lastClr="FFFFFF"/>
                </a:solidFill>
                <a:latin typeface="Amazon Ember Light" charset="0"/>
                <a:ea typeface="Amazon Ember Light" charset="0"/>
                <a:cs typeface="Amazon Ember Light" charset="0"/>
              </a:rPr>
            </a:br>
            <a:r>
              <a:rPr lang="es-ES" sz="2133" dirty="0">
                <a:solidFill>
                  <a:sysClr val="window" lastClr="FFFFFF"/>
                </a:solidFill>
                <a:latin typeface="Amazon Ember Light" charset="0"/>
                <a:ea typeface="Amazon Ember Light" charset="0"/>
                <a:cs typeface="Amazon Ember Light" charset="0"/>
              </a:rPr>
              <a:t>(varían según la región)</a:t>
            </a:r>
          </a:p>
        </p:txBody>
      </p:sp>
      <p:sp>
        <p:nvSpPr>
          <p:cNvPr id="15" name="Título 14">
            <a:extLst>
              <a:ext uri="{FF2B5EF4-FFF2-40B4-BE49-F238E27FC236}">
                <a16:creationId xmlns:a16="http://schemas.microsoft.com/office/drawing/2014/main" id="{C3D298EA-EA7E-978F-A301-38A626EC46F8}"/>
              </a:ext>
            </a:extLst>
          </p:cNvPr>
          <p:cNvSpPr>
            <a:spLocks noGrp="1"/>
          </p:cNvSpPr>
          <p:nvPr>
            <p:ph type="title"/>
          </p:nvPr>
        </p:nvSpPr>
        <p:spPr/>
        <p:txBody>
          <a:bodyPr/>
          <a:lstStyle/>
          <a:p>
            <a:r>
              <a:rPr lang="es-CL" dirty="0"/>
              <a:t>Categorización de servicios de informática</a:t>
            </a:r>
          </a:p>
        </p:txBody>
      </p:sp>
      <p:graphicFrame>
        <p:nvGraphicFramePr>
          <p:cNvPr id="16" name="Table 7" descr="Table with 4 rows. First row is EC2, second is Lambda, third shows ECS, EKS, Fargate, and ECR, and the fouth row shows Elastic Beanstalk. For each row, key concepts, characteristics, and ease of use details are called out.">
            <a:extLst>
              <a:ext uri="{FF2B5EF4-FFF2-40B4-BE49-F238E27FC236}">
                <a16:creationId xmlns:a16="http://schemas.microsoft.com/office/drawing/2014/main" id="{A193E107-02D1-1956-B9D4-34992A1FE92F}"/>
              </a:ext>
            </a:extLst>
          </p:cNvPr>
          <p:cNvGraphicFramePr>
            <a:graphicFrameLocks noGrp="1"/>
          </p:cNvGraphicFramePr>
          <p:nvPr>
            <p:extLst>
              <p:ext uri="{D42A27DB-BD31-4B8C-83A1-F6EECF244321}">
                <p14:modId xmlns:p14="http://schemas.microsoft.com/office/powerpoint/2010/main" val="644256115"/>
              </p:ext>
            </p:extLst>
          </p:nvPr>
        </p:nvGraphicFramePr>
        <p:xfrm>
          <a:off x="1618741" y="2725748"/>
          <a:ext cx="16053310" cy="6891328"/>
        </p:xfrm>
        <a:graphic>
          <a:graphicData uri="http://schemas.openxmlformats.org/drawingml/2006/table">
            <a:tbl>
              <a:tblPr firstRow="1" bandRow="1">
                <a:tableStyleId>{5C22544A-7EE6-4342-B048-85BDC9FD1C3A}</a:tableStyleId>
              </a:tblPr>
              <a:tblGrid>
                <a:gridCol w="2457499">
                  <a:extLst>
                    <a:ext uri="{9D8B030D-6E8A-4147-A177-3AD203B41FA5}">
                      <a16:colId xmlns:a16="http://schemas.microsoft.com/office/drawing/2014/main" val="169570415"/>
                    </a:ext>
                  </a:extLst>
                </a:gridCol>
                <a:gridCol w="4702842">
                  <a:extLst>
                    <a:ext uri="{9D8B030D-6E8A-4147-A177-3AD203B41FA5}">
                      <a16:colId xmlns:a16="http://schemas.microsoft.com/office/drawing/2014/main" val="3813353449"/>
                    </a:ext>
                  </a:extLst>
                </a:gridCol>
                <a:gridCol w="4879641">
                  <a:extLst>
                    <a:ext uri="{9D8B030D-6E8A-4147-A177-3AD203B41FA5}">
                      <a16:colId xmlns:a16="http://schemas.microsoft.com/office/drawing/2014/main" val="2241957363"/>
                    </a:ext>
                  </a:extLst>
                </a:gridCol>
                <a:gridCol w="4013328">
                  <a:extLst>
                    <a:ext uri="{9D8B030D-6E8A-4147-A177-3AD203B41FA5}">
                      <a16:colId xmlns:a16="http://schemas.microsoft.com/office/drawing/2014/main" val="1135737289"/>
                    </a:ext>
                  </a:extLst>
                </a:gridCol>
              </a:tblGrid>
              <a:tr h="606256">
                <a:tc>
                  <a:txBody>
                    <a:bodyPr/>
                    <a:lstStyle/>
                    <a:p>
                      <a:pPr rtl="0">
                        <a:lnSpc>
                          <a:spcPct val="100000"/>
                        </a:lnSpc>
                      </a:pPr>
                      <a:r>
                        <a:rPr lang="es-ES" sz="2400" dirty="0">
                          <a:solidFill>
                            <a:sysClr val="windowText" lastClr="000000"/>
                          </a:solidFill>
                        </a:rPr>
                        <a:t>Servicios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rtl="0">
                        <a:lnSpc>
                          <a:spcPct val="100000"/>
                        </a:lnSpc>
                      </a:pPr>
                      <a:r>
                        <a:rPr lang="es-ES" sz="2400" dirty="0">
                          <a:solidFill>
                            <a:sysClr val="windowText" lastClr="000000"/>
                          </a:solidFill>
                        </a:rPr>
                        <a:t>Conceptos clave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rtl="0">
                        <a:lnSpc>
                          <a:spcPct val="100000"/>
                        </a:lnSpc>
                      </a:pPr>
                      <a:r>
                        <a:rPr lang="es-ES" sz="2400" dirty="0">
                          <a:solidFill>
                            <a:sysClr val="windowText" lastClr="000000"/>
                          </a:solidFill>
                        </a:rPr>
                        <a:t>Características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rtl="0">
                        <a:lnSpc>
                          <a:spcPct val="100000"/>
                        </a:lnSpc>
                      </a:pPr>
                      <a:r>
                        <a:rPr lang="es-ES" sz="2400" dirty="0">
                          <a:solidFill>
                            <a:sysClr val="windowText" lastClr="000000"/>
                          </a:solidFill>
                        </a:rPr>
                        <a:t>Facilidad de uso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845005391"/>
                  </a:ext>
                </a:extLst>
              </a:tr>
              <a:tr h="1158440">
                <a:tc>
                  <a:txBody>
                    <a:bodyPr/>
                    <a:lstStyle/>
                    <a:p>
                      <a:pPr marL="285750" indent="-285750" rtl="0">
                        <a:lnSpc>
                          <a:spcPct val="100000"/>
                        </a:lnSpc>
                        <a:buFont typeface="Arial" panose="020B0604020202020204" pitchFamily="34" charset="0"/>
                        <a:buChar char="•"/>
                      </a:pPr>
                      <a:r>
                        <a:rPr lang="es-ES" sz="2000" dirty="0"/>
                        <a:t>Amazon EC2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2000" dirty="0"/>
                        <a:t>Infraestructura como servicio (IaaS)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2000" dirty="0"/>
                        <a:t>Basado en instancias</a:t>
                      </a:r>
                    </a:p>
                    <a:p>
                      <a:pPr marL="285750" indent="-285750" rtl="0">
                        <a:lnSpc>
                          <a:spcPct val="100000"/>
                        </a:lnSpc>
                        <a:buFont typeface="Arial" panose="020B0604020202020204" pitchFamily="34" charset="0"/>
                        <a:buChar char="•"/>
                      </a:pPr>
                      <a:r>
                        <a:rPr lang="es-ES" sz="2000" b="1" dirty="0">
                          <a:solidFill>
                            <a:schemeClr val="accent5"/>
                          </a:solidFill>
                        </a:rPr>
                        <a:t>Máquinas virtuales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indent="-285750" rtl="0">
                        <a:lnSpc>
                          <a:spcPct val="100000"/>
                        </a:lnSpc>
                        <a:buFont typeface="Arial" panose="020B0604020202020204" pitchFamily="34" charset="0"/>
                        <a:buChar char="•"/>
                      </a:pPr>
                      <a:r>
                        <a:rPr lang="es-ES" sz="2000" dirty="0"/>
                        <a:t>Aprovisione máquinas virtuales que pueda administrar como lo desee.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rtl="0">
                        <a:lnSpc>
                          <a:spcPct val="100000"/>
                        </a:lnSpc>
                      </a:pPr>
                      <a:r>
                        <a:rPr lang="es-ES" sz="2000" dirty="0"/>
                        <a:t>Un concepto familiar para muchos profesionales de TI.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53425180"/>
                  </a:ext>
                </a:extLst>
              </a:tr>
              <a:tr h="1741025">
                <a:tc>
                  <a:txBody>
                    <a:bodyPr/>
                    <a:lstStyle/>
                    <a:p>
                      <a:pPr marL="285750" indent="-285750" rtl="0">
                        <a:lnSpc>
                          <a:spcPct val="100000"/>
                        </a:lnSpc>
                        <a:buFont typeface="Arial" panose="020B0604020202020204" pitchFamily="34" charset="0"/>
                        <a:buChar char="•"/>
                      </a:pPr>
                      <a:r>
                        <a:rPr lang="es-ES" sz="2000"/>
                        <a:t>AWS Lambda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2000" b="1" dirty="0">
                          <a:solidFill>
                            <a:schemeClr val="accent5"/>
                          </a:solidFill>
                        </a:rPr>
                        <a:t>Informática </a:t>
                      </a:r>
                      <a:r>
                        <a:rPr lang="es-ES" sz="2000" dirty="0"/>
                        <a:t>sin servidor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2000" dirty="0"/>
                        <a:t>Basado en funciones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2000" dirty="0"/>
                        <a:t>Bajo costo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285750" indent="-285750" rtl="0">
                        <a:lnSpc>
                          <a:spcPct val="100000"/>
                        </a:lnSpc>
                        <a:buFont typeface="Arial" panose="020B0604020202020204" pitchFamily="34" charset="0"/>
                        <a:buChar char="•"/>
                      </a:pPr>
                      <a:r>
                        <a:rPr lang="es-ES" sz="2000" dirty="0"/>
                        <a:t>Escriba e implemente código que se ejecute de forma programada o que se pueda desencadenar mediante eventos.</a:t>
                      </a:r>
                    </a:p>
                    <a:p>
                      <a:pPr marL="285750" indent="-285750" rtl="0">
                        <a:lnSpc>
                          <a:spcPct val="100000"/>
                        </a:lnSpc>
                        <a:buFont typeface="Arial" panose="020B0604020202020204" pitchFamily="34" charset="0"/>
                        <a:buChar char="•"/>
                      </a:pPr>
                      <a:r>
                        <a:rPr lang="es-ES" sz="2000" dirty="0"/>
                        <a:t>Utilícelo cuando sea posible (diseñado para la nube).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rtl="0">
                        <a:lnSpc>
                          <a:spcPct val="100000"/>
                        </a:lnSpc>
                      </a:pPr>
                      <a:r>
                        <a:rPr lang="es-ES" sz="2000"/>
                        <a:t>Un concepto relativamente nuevo para muchos miembros del personal de TI, pero fácil de usar después de aprender cómo hacerlo.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370044952"/>
                  </a:ext>
                </a:extLst>
              </a:tr>
              <a:tr h="1644582">
                <a:tc>
                  <a:txBody>
                    <a:bodyPr/>
                    <a:lstStyle/>
                    <a:p>
                      <a:pPr marL="285750" indent="-285750" rtl="0">
                        <a:lnSpc>
                          <a:spcPct val="100000"/>
                        </a:lnSpc>
                        <a:buFont typeface="Arial" panose="020B0604020202020204" pitchFamily="34" charset="0"/>
                        <a:buChar char="•"/>
                      </a:pPr>
                      <a:r>
                        <a:rPr lang="es-ES" sz="2000"/>
                        <a:t>Amazon ECS </a:t>
                      </a:r>
                    </a:p>
                    <a:p>
                      <a:pPr marL="285750" indent="-285750" rtl="0">
                        <a:lnSpc>
                          <a:spcPct val="100000"/>
                        </a:lnSpc>
                        <a:buFont typeface="Arial" panose="020B0604020202020204" pitchFamily="34" charset="0"/>
                        <a:buChar char="•"/>
                      </a:pPr>
                      <a:r>
                        <a:rPr lang="es-ES" sz="2000"/>
                        <a:t>Amazon EKS </a:t>
                      </a:r>
                    </a:p>
                    <a:p>
                      <a:pPr marL="285750" indent="-285750" rtl="0">
                        <a:lnSpc>
                          <a:spcPct val="100000"/>
                        </a:lnSpc>
                        <a:buFont typeface="Arial" panose="020B0604020202020204" pitchFamily="34" charset="0"/>
                        <a:buChar char="•"/>
                      </a:pPr>
                      <a:r>
                        <a:rPr lang="es-ES" sz="2000"/>
                        <a:t>AWS Fargate </a:t>
                      </a:r>
                    </a:p>
                    <a:p>
                      <a:pPr marL="285750" indent="-285750" rtl="0">
                        <a:lnSpc>
                          <a:spcPct val="100000"/>
                        </a:lnSpc>
                        <a:buFont typeface="Arial" panose="020B0604020202020204" pitchFamily="34" charset="0"/>
                        <a:buChar char="•"/>
                      </a:pPr>
                      <a:r>
                        <a:rPr lang="es-ES" sz="2000"/>
                        <a:t>Amazon ECR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indent="-285750" rtl="0">
                        <a:lnSpc>
                          <a:spcPct val="100000"/>
                        </a:lnSpc>
                        <a:buFont typeface="Arial" panose="020B0604020202020204" pitchFamily="34" charset="0"/>
                        <a:buChar char="•"/>
                      </a:pPr>
                      <a:r>
                        <a:rPr lang="es-ES" sz="2000" b="1">
                          <a:solidFill>
                            <a:schemeClr val="accent5"/>
                          </a:solidFill>
                        </a:rPr>
                        <a:t>Informática </a:t>
                      </a:r>
                      <a:r>
                        <a:rPr lang="es-ES" sz="2000"/>
                        <a:t>basada en contenedores</a:t>
                      </a:r>
                    </a:p>
                    <a:p>
                      <a:pPr marL="285750" indent="-285750" rtl="0">
                        <a:lnSpc>
                          <a:spcPct val="100000"/>
                        </a:lnSpc>
                        <a:buFont typeface="Arial" panose="020B0604020202020204" pitchFamily="34" charset="0"/>
                        <a:buChar char="•"/>
                      </a:pPr>
                      <a:r>
                        <a:rPr lang="es-ES" sz="2000"/>
                        <a:t>Basado en instancias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indent="-285750" rtl="0">
                        <a:lnSpc>
                          <a:spcPct val="100000"/>
                        </a:lnSpc>
                        <a:buFont typeface="Arial" panose="020B0604020202020204" pitchFamily="34" charset="0"/>
                        <a:buChar char="•"/>
                      </a:pPr>
                      <a:r>
                        <a:rPr lang="es-ES" sz="2000" dirty="0"/>
                        <a:t>Ponga en marcha y ejecute los trabajos con mayor rapidez.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rtl="0">
                        <a:lnSpc>
                          <a:spcPct val="100000"/>
                        </a:lnSpc>
                      </a:pPr>
                      <a:r>
                        <a:rPr lang="es-ES" sz="2000"/>
                        <a:t>AWS Fargate reduce la sobrecarga administrativa, pero puede utilizar opciones que le ofrecen mayor control.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9303955"/>
                  </a:ext>
                </a:extLst>
              </a:tr>
              <a:tr h="1741025">
                <a:tc>
                  <a:txBody>
                    <a:bodyPr/>
                    <a:lstStyle/>
                    <a:p>
                      <a:pPr marL="285750" indent="-285750" rtl="0">
                        <a:lnSpc>
                          <a:spcPct val="100000"/>
                        </a:lnSpc>
                        <a:buFont typeface="Arial" panose="020B0604020202020204" pitchFamily="34" charset="0"/>
                        <a:buChar char="•"/>
                      </a:pPr>
                      <a:r>
                        <a:rPr lang="es-ES" sz="2000"/>
                        <a:t>AWS Elastic Beanstalk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285750" indent="-285750" rtl="0">
                        <a:lnSpc>
                          <a:spcPct val="100000"/>
                        </a:lnSpc>
                        <a:buFont typeface="Arial" panose="020B0604020202020204" pitchFamily="34" charset="0"/>
                        <a:buChar char="•"/>
                      </a:pPr>
                      <a:r>
                        <a:rPr lang="es-ES" sz="2000"/>
                        <a:t>Plataforma como servicio (PaaS)</a:t>
                      </a:r>
                    </a:p>
                    <a:p>
                      <a:pPr marL="285750" indent="-285750" rtl="0">
                        <a:lnSpc>
                          <a:spcPct val="100000"/>
                        </a:lnSpc>
                        <a:buFont typeface="Arial" panose="020B0604020202020204" pitchFamily="34" charset="0"/>
                        <a:buChar char="•"/>
                      </a:pPr>
                      <a:r>
                        <a:rPr lang="es-ES" sz="2000"/>
                        <a:t>Para </a:t>
                      </a:r>
                      <a:r>
                        <a:rPr lang="es-ES" sz="2000" b="1">
                          <a:solidFill>
                            <a:schemeClr val="accent5"/>
                          </a:solidFill>
                        </a:rPr>
                        <a:t>aplicaciones web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285750" indent="-285750" rtl="0">
                        <a:lnSpc>
                          <a:spcPct val="100000"/>
                        </a:lnSpc>
                        <a:buFont typeface="Arial" panose="020B0604020202020204" pitchFamily="34" charset="0"/>
                        <a:buChar char="•"/>
                      </a:pPr>
                      <a:r>
                        <a:rPr lang="es-ES" sz="2000"/>
                        <a:t>Concéntrese en el código (la creación de su aplicación).</a:t>
                      </a:r>
                    </a:p>
                    <a:p>
                      <a:pPr marL="285750" indent="-285750" rtl="0">
                        <a:lnSpc>
                          <a:spcPct val="100000"/>
                        </a:lnSpc>
                        <a:buFont typeface="Arial" panose="020B0604020202020204" pitchFamily="34" charset="0"/>
                        <a:buChar char="•"/>
                      </a:pPr>
                      <a:r>
                        <a:rPr lang="es-ES" sz="2000"/>
                        <a:t>Se puede vincular fácilmente con otros servicios: bases de datos, sistema de nombres de dominio (DNS), etc.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2000" dirty="0"/>
                        <a:t>Es fácil y rápido comenzar a trabajar con este servicio.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894044138"/>
                  </a:ext>
                </a:extLst>
              </a:tr>
            </a:tbl>
          </a:graphicData>
        </a:graphic>
      </p:graphicFrame>
    </p:spTree>
    <p:extLst>
      <p:ext uri="{BB962C8B-B14F-4D97-AF65-F5344CB8AC3E}">
        <p14:creationId xmlns:p14="http://schemas.microsoft.com/office/powerpoint/2010/main" val="3659800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7F2337-A3D0-16E9-744D-400DD67E21FF}"/>
              </a:ext>
            </a:extLst>
          </p:cNvPr>
          <p:cNvSpPr>
            <a:spLocks noGrp="1"/>
          </p:cNvSpPr>
          <p:nvPr>
            <p:ph type="title"/>
          </p:nvPr>
        </p:nvSpPr>
        <p:spPr/>
        <p:txBody>
          <a:bodyPr/>
          <a:lstStyle/>
          <a:p>
            <a:r>
              <a:rPr lang="es-CL" dirty="0"/>
              <a:t>Elección del servicio de informática optimo</a:t>
            </a:r>
          </a:p>
        </p:txBody>
      </p:sp>
      <p:sp>
        <p:nvSpPr>
          <p:cNvPr id="3" name="Content Placeholder 7">
            <a:extLst>
              <a:ext uri="{FF2B5EF4-FFF2-40B4-BE49-F238E27FC236}">
                <a16:creationId xmlns:a16="http://schemas.microsoft.com/office/drawing/2014/main" id="{8494C6A8-5E6C-065D-2340-840EAF546DFB}"/>
              </a:ext>
            </a:extLst>
          </p:cNvPr>
          <p:cNvSpPr txBox="1">
            <a:spLocks/>
          </p:cNvSpPr>
          <p:nvPr/>
        </p:nvSpPr>
        <p:spPr>
          <a:xfrm>
            <a:off x="1441450" y="2606675"/>
            <a:ext cx="16840200" cy="6096000"/>
          </a:xfrm>
          <a:prstGeom prst="rect">
            <a:avLst/>
          </a:prstGeom>
        </p:spPr>
        <p:txBody>
          <a:bodyPr wrap="square" lIns="0" tIns="0" rIns="0" bIns="0" rtlCol="0">
            <a:no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457200" indent="-457200" rtl="0">
              <a:buFont typeface="Arial" panose="020B0604020202020204" pitchFamily="34" charset="0"/>
              <a:buChar char="•"/>
            </a:pPr>
            <a:r>
              <a:rPr lang="es-ES" sz="3200" dirty="0"/>
              <a:t>El servicio o los servicios de informática óptimos que usted utilice dependerán de su caso de uso.</a:t>
            </a:r>
          </a:p>
          <a:p>
            <a:pPr marL="457200" indent="-457200" rtl="0">
              <a:buFont typeface="Arial" panose="020B0604020202020204" pitchFamily="34" charset="0"/>
              <a:buChar char="•"/>
            </a:pPr>
            <a:endParaRPr lang="es-ES" sz="3200" dirty="0"/>
          </a:p>
          <a:p>
            <a:pPr marL="457200" indent="-457200" rtl="0">
              <a:buFont typeface="Arial" panose="020B0604020202020204" pitchFamily="34" charset="0"/>
              <a:buChar char="•"/>
            </a:pPr>
            <a:r>
              <a:rPr lang="es-ES" sz="3200" dirty="0"/>
              <a:t>Algunos aspectos que deben tenerse en cuenta: </a:t>
            </a:r>
          </a:p>
          <a:p>
            <a:pPr lvl="1" rtl="0"/>
            <a:r>
              <a:rPr lang="es-ES" sz="3200" dirty="0"/>
              <a:t>-	¿Cuál es el diseño de la aplicación?</a:t>
            </a:r>
          </a:p>
          <a:p>
            <a:pPr lvl="1" rtl="0"/>
            <a:r>
              <a:rPr lang="es-ES" sz="3200" dirty="0"/>
              <a:t>-	¿Cuáles son los patrones de uso?</a:t>
            </a:r>
          </a:p>
          <a:p>
            <a:pPr lvl="1" rtl="0"/>
            <a:r>
              <a:rPr lang="es-ES" sz="3200" dirty="0"/>
              <a:t>-	¿Qué ajustes de configuración desea administrar?</a:t>
            </a:r>
          </a:p>
          <a:p>
            <a:pPr marL="914400" lvl="1" indent="-457200" rtl="0">
              <a:buFont typeface="Arial" panose="020B0604020202020204" pitchFamily="34" charset="0"/>
              <a:buChar char="•"/>
            </a:pPr>
            <a:endParaRPr lang="es-ES" sz="3200" dirty="0"/>
          </a:p>
          <a:p>
            <a:pPr marL="457200" indent="-457200" rtl="0">
              <a:buFont typeface="Arial" panose="020B0604020202020204" pitchFamily="34" charset="0"/>
              <a:buChar char="•"/>
            </a:pPr>
            <a:r>
              <a:rPr lang="es-ES" sz="3200" dirty="0"/>
              <a:t>La selección de una solución informática incorrecta para una arquitectura puede reducir la eficacia del rendimiento.</a:t>
            </a:r>
          </a:p>
          <a:p>
            <a:pPr lvl="1" rtl="0"/>
            <a:r>
              <a:rPr lang="es-ES" sz="3200" dirty="0"/>
              <a:t>-	Un buen punto de partida es comprender las opciones informáticas disponibles.</a:t>
            </a:r>
          </a:p>
        </p:txBody>
      </p:sp>
      <p:pic>
        <p:nvPicPr>
          <p:cNvPr id="5" name="Imagen 4">
            <a:extLst>
              <a:ext uri="{FF2B5EF4-FFF2-40B4-BE49-F238E27FC236}">
                <a16:creationId xmlns:a16="http://schemas.microsoft.com/office/drawing/2014/main" id="{4A0EAA6F-A00B-BBCB-091D-F1A5FF4CE311}"/>
              </a:ext>
            </a:extLst>
          </p:cNvPr>
          <p:cNvPicPr>
            <a:picLocks noChangeAspect="1"/>
          </p:cNvPicPr>
          <p:nvPr/>
        </p:nvPicPr>
        <p:blipFill>
          <a:blip r:embed="rId3"/>
          <a:stretch>
            <a:fillRect/>
          </a:stretch>
        </p:blipFill>
        <p:spPr>
          <a:xfrm>
            <a:off x="7766050" y="8093075"/>
            <a:ext cx="3932116" cy="2667000"/>
          </a:xfrm>
          <a:prstGeom prst="rect">
            <a:avLst/>
          </a:prstGeom>
        </p:spPr>
      </p:pic>
    </p:spTree>
    <p:extLst>
      <p:ext uri="{BB962C8B-B14F-4D97-AF65-F5344CB8AC3E}">
        <p14:creationId xmlns:p14="http://schemas.microsoft.com/office/powerpoint/2010/main" val="1528293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94FE4634-98DF-A44A-92BF-86BBAE37A404}"/>
              </a:ext>
            </a:extLst>
          </p:cNvPr>
          <p:cNvSpPr txBox="1">
            <a:spLocks/>
          </p:cNvSpPr>
          <p:nvPr/>
        </p:nvSpPr>
        <p:spPr>
          <a:xfrm>
            <a:off x="8159750" y="6250622"/>
            <a:ext cx="1905000" cy="147732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9600" dirty="0">
                <a:solidFill>
                  <a:srgbClr val="257CE1"/>
                </a:solidFill>
                <a:latin typeface="Arial Black" panose="020B0604020202020204" pitchFamily="34" charset="0"/>
                <a:cs typeface="Arial Black" panose="020B0604020202020204" pitchFamily="34" charset="0"/>
              </a:rPr>
              <a:t>02</a:t>
            </a:r>
          </a:p>
        </p:txBody>
      </p:sp>
      <p:sp>
        <p:nvSpPr>
          <p:cNvPr id="5" name="Título 1">
            <a:extLst>
              <a:ext uri="{FF2B5EF4-FFF2-40B4-BE49-F238E27FC236}">
                <a16:creationId xmlns:a16="http://schemas.microsoft.com/office/drawing/2014/main" id="{91552C62-C4F4-E85B-2396-854B8DD8D656}"/>
              </a:ext>
            </a:extLst>
          </p:cNvPr>
          <p:cNvSpPr txBox="1">
            <a:spLocks/>
          </p:cNvSpPr>
          <p:nvPr/>
        </p:nvSpPr>
        <p:spPr>
          <a:xfrm>
            <a:off x="4413250" y="7559675"/>
            <a:ext cx="6172200" cy="3046988"/>
          </a:xfrm>
          <a:prstGeom prst="rect">
            <a:avLst/>
          </a:prstGeom>
        </p:spPr>
        <p:txBody>
          <a:bodyPr wrap="square" lIns="0" tIns="0" rIns="0" bIns="0">
            <a:spAutoFit/>
          </a:bodyPr>
          <a:lstStyle>
            <a:lvl1pPr algn="l">
              <a:defRPr sz="5000" b="1" i="0">
                <a:solidFill>
                  <a:srgbClr val="257CE1"/>
                </a:solidFill>
                <a:latin typeface="Arial"/>
                <a:ea typeface="+mj-ea"/>
                <a:cs typeface="Arial"/>
              </a:defRPr>
            </a:lvl1pPr>
          </a:lstStyle>
          <a:p>
            <a:pPr algn="r"/>
            <a:r>
              <a:rPr lang="es-CL" sz="6600" dirty="0"/>
              <a:t>Servicios de Máquinas Virtuales</a:t>
            </a:r>
          </a:p>
        </p:txBody>
      </p:sp>
    </p:spTree>
    <p:extLst>
      <p:ext uri="{BB962C8B-B14F-4D97-AF65-F5344CB8AC3E}">
        <p14:creationId xmlns:p14="http://schemas.microsoft.com/office/powerpoint/2010/main" val="225765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dbb86751-ad4c-49ff-a33d-b7314027950b">
      <Terms xmlns="http://schemas.microsoft.com/office/infopath/2007/PartnerControls"/>
    </lcf76f155ced4ddcb4097134ff3c332f>
    <TaxCatchAll xmlns="4215e297-5d6e-42b1-b795-55976a17412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4E9A3AE23414AD41A4F4D6368514CED2" ma:contentTypeVersion="13" ma:contentTypeDescription="Crear nuevo documento." ma:contentTypeScope="" ma:versionID="e5b9210409080ab1878d310b63a91de2">
  <xsd:schema xmlns:xsd="http://www.w3.org/2001/XMLSchema" xmlns:xs="http://www.w3.org/2001/XMLSchema" xmlns:p="http://schemas.microsoft.com/office/2006/metadata/properties" xmlns:ns2="dbb86751-ad4c-49ff-a33d-b7314027950b" xmlns:ns3="4215e297-5d6e-42b1-b795-55976a17412c" targetNamespace="http://schemas.microsoft.com/office/2006/metadata/properties" ma:root="true" ma:fieldsID="13f1ec48c0d2d83b68390b1e0be9568b" ns2:_="" ns3:_="">
    <xsd:import namespace="dbb86751-ad4c-49ff-a33d-b7314027950b"/>
    <xsd:import namespace="4215e297-5d6e-42b1-b795-55976a17412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bb86751-ad4c-49ff-a33d-b7314027950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Etiquetas de imagen" ma:readOnly="false" ma:fieldId="{5cf76f15-5ced-4ddc-b409-7134ff3c332f}" ma:taxonomyMulti="true" ma:sspId="e2f773bf-f00b-42a6-8b07-050935be226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215e297-5d6e-42b1-b795-55976a17412c" elementFormDefault="qualified">
    <xsd:import namespace="http://schemas.microsoft.com/office/2006/documentManagement/types"/>
    <xsd:import namespace="http://schemas.microsoft.com/office/infopath/2007/PartnerControls"/>
    <xsd:element name="SharedWithUsers" ma:index="16"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Detalles de uso compartido" ma:internalName="SharedWithDetails" ma:readOnly="true">
      <xsd:simpleType>
        <xsd:restriction base="dms:Note">
          <xsd:maxLength value="255"/>
        </xsd:restriction>
      </xsd:simpleType>
    </xsd:element>
    <xsd:element name="TaxCatchAll" ma:index="20" nillable="true" ma:displayName="Taxonomy Catch All Column" ma:hidden="true" ma:list="{f8d5977e-d2ec-4115-827c-1393f5edec4a}" ma:internalName="TaxCatchAll" ma:showField="CatchAllData" ma:web="4215e297-5d6e-42b1-b795-55976a17412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C43652-73DC-4C77-8E79-F06010C18C35}">
  <ds:schemaRefs>
    <ds:schemaRef ds:uri="http://schemas.microsoft.com/sharepoint/v3/contenttype/forms"/>
  </ds:schemaRefs>
</ds:datastoreItem>
</file>

<file path=customXml/itemProps2.xml><?xml version="1.0" encoding="utf-8"?>
<ds:datastoreItem xmlns:ds="http://schemas.openxmlformats.org/officeDocument/2006/customXml" ds:itemID="{FD821600-D61B-433B-B6F8-A294D9BC75DD}">
  <ds:schemaRefs>
    <ds:schemaRef ds:uri="http://schemas.microsoft.com/office/2006/metadata/properties"/>
    <ds:schemaRef ds:uri="http://schemas.microsoft.com/office/infopath/2007/PartnerControls"/>
    <ds:schemaRef ds:uri="dbb86751-ad4c-49ff-a33d-b7314027950b"/>
    <ds:schemaRef ds:uri="4215e297-5d6e-42b1-b795-55976a17412c"/>
  </ds:schemaRefs>
</ds:datastoreItem>
</file>

<file path=customXml/itemProps3.xml><?xml version="1.0" encoding="utf-8"?>
<ds:datastoreItem xmlns:ds="http://schemas.openxmlformats.org/officeDocument/2006/customXml" ds:itemID="{BBBF0A18-574F-4CFD-981D-5882D69445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bb86751-ad4c-49ff-a33d-b7314027950b"/>
    <ds:schemaRef ds:uri="4215e297-5d6e-42b1-b795-55976a17412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4988</TotalTime>
  <Words>5416</Words>
  <Application>Microsoft Office PowerPoint</Application>
  <PresentationFormat>Personalizado</PresentationFormat>
  <Paragraphs>460</Paragraphs>
  <Slides>27</Slides>
  <Notes>15</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27</vt:i4>
      </vt:variant>
    </vt:vector>
  </HeadingPairs>
  <TitlesOfParts>
    <vt:vector size="36" baseType="lpstr">
      <vt:lpstr>Amazon Ember</vt:lpstr>
      <vt:lpstr>Amazon Ember Light</vt:lpstr>
      <vt:lpstr>AmazonEmber-Light</vt:lpstr>
      <vt:lpstr>Arial</vt:lpstr>
      <vt:lpstr>Arial Black</vt:lpstr>
      <vt:lpstr>ArialMT</vt:lpstr>
      <vt:lpstr>Calibri</vt:lpstr>
      <vt:lpstr>Wingdings</vt:lpstr>
      <vt:lpstr>Office Theme</vt:lpstr>
      <vt:lpstr>Introducción a Cloud Computing: DSY1101</vt:lpstr>
      <vt:lpstr>Recursos de Computo Cloud</vt:lpstr>
      <vt:lpstr>Presentación de PowerPoint</vt:lpstr>
      <vt:lpstr>Objetivo </vt:lpstr>
      <vt:lpstr>Servicios de cómputo</vt:lpstr>
      <vt:lpstr>Servicios de informática de AWS</vt:lpstr>
      <vt:lpstr>Categorización de servicios de informática</vt:lpstr>
      <vt:lpstr>Elección del servicio de informática optimo</vt:lpstr>
      <vt:lpstr>Presentación de PowerPoint</vt:lpstr>
      <vt:lpstr>Servicio de Máquinas Virtuales</vt:lpstr>
      <vt:lpstr>Amazon EC2</vt:lpstr>
      <vt:lpstr>Escalado en Máquinas Virtuales</vt:lpstr>
      <vt:lpstr>Balanceo de carga</vt:lpstr>
      <vt:lpstr>Escalabilidad y Balanceo de carga</vt:lpstr>
      <vt:lpstr>Servicios con contenedores</vt:lpstr>
      <vt:lpstr>Conceptos básicos de contenedores</vt:lpstr>
      <vt:lpstr>¿Qué es Docker?</vt:lpstr>
      <vt:lpstr>Contenedores vs Máquinas Virtuales</vt:lpstr>
      <vt:lpstr>Amazon Elastic Container Service (Amazon ECS)</vt:lpstr>
      <vt:lpstr>¿Qué es Kubernetes?</vt:lpstr>
      <vt:lpstr>Amazon Elastic Kubernetes Service (EKS)</vt:lpstr>
      <vt:lpstr>Registro de imágenes de contenedores</vt:lpstr>
      <vt:lpstr>Presentación de PowerPoint</vt:lpstr>
      <vt:lpstr>Serverless</vt:lpstr>
      <vt:lpstr>AWS Lambda: ejecute código sin servidores</vt:lpstr>
      <vt:lpstr>AWS Elastic Beanstalk</vt:lpstr>
      <vt:lpstr>Fin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dc:title>
  <dc:creator>Daniela Taito R.</dc:creator>
  <cp:lastModifiedBy>Carlosignacio Valverde Olivares</cp:lastModifiedBy>
  <cp:revision>386</cp:revision>
  <dcterms:created xsi:type="dcterms:W3CDTF">2022-07-20T19:15:37Z</dcterms:created>
  <dcterms:modified xsi:type="dcterms:W3CDTF">2024-01-27T02:17:49Z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2022-07-20T00:00:00Z</vt:filetime>
  </property>
  <property fmtid="{D5CDD505-2E9C-101B-9397-08002B2CF9AE}" pid="3" name="Creator">
    <vt:lpwstr>Adobe Illustrator 26.3 (Macintosh)</vt:lpwstr>
  </property>
  <property fmtid="{D5CDD505-2E9C-101B-9397-08002B2CF9AE}" pid="4" name="CreatorVersion">
    <vt:lpwstr>21.0.0</vt:lpwstr>
  </property>
  <property fmtid="{D5CDD505-2E9C-101B-9397-08002B2CF9AE}" pid="5" name="LastSaved">
    <vt:filetime>2022-07-20T00:00:00Z</vt:filetime>
  </property>
  <property fmtid="{D5CDD505-2E9C-101B-9397-08002B2CF9AE}" pid="6" name="Producer">
    <vt:lpwstr>Adobe PDF library 15.00</vt:lpwstr>
  </property>
  <property fmtid="{D5CDD505-2E9C-101B-9397-08002B2CF9AE}" pid="7" name="ContentTypeId">
    <vt:lpwstr>0x0101004E9A3AE23414AD41A4F4D6368514CED2</vt:lpwstr>
  </property>
</Properties>
</file>